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7" r:id="rId5"/>
    <p:sldId id="258" r:id="rId6"/>
    <p:sldId id="264" r:id="rId7"/>
    <p:sldId id="265" r:id="rId8"/>
    <p:sldId id="261" r:id="rId9"/>
    <p:sldId id="262" r:id="rId10"/>
    <p:sldId id="263"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10/22/2024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uteur-stages3e.hauteloir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01495"/>
            <a:ext cx="7772400" cy="1470025"/>
          </a:xfrm>
        </p:spPr>
        <p:txBody>
          <a:bodyPr>
            <a:normAutofit fontScale="90000"/>
          </a:bodyPr>
          <a:lstStyle/>
          <a:p>
            <a:r>
              <a:rPr dirty="0"/>
              <a:t>Aide à l’</a:t>
            </a:r>
            <a:r>
              <a:rPr lang="fr-FR" dirty="0"/>
              <a:t>investissement </a:t>
            </a:r>
            <a:r>
              <a:rPr dirty="0" err="1"/>
              <a:t>immobilier</a:t>
            </a:r>
            <a:r>
              <a:rPr dirty="0"/>
              <a:t> </a:t>
            </a:r>
            <a:r>
              <a:rPr dirty="0" err="1"/>
              <a:t>d'entreprises</a:t>
            </a:r>
            <a:r>
              <a:rPr dirty="0"/>
              <a:t> </a:t>
            </a:r>
            <a:br>
              <a:rPr lang="fr-FR" dirty="0"/>
            </a:br>
            <a:endParaRPr dirty="0"/>
          </a:p>
        </p:txBody>
      </p:sp>
      <p:sp>
        <p:nvSpPr>
          <p:cNvPr id="3" name="Subtitle 2"/>
          <p:cNvSpPr>
            <a:spLocks noGrp="1"/>
          </p:cNvSpPr>
          <p:nvPr>
            <p:ph type="subTitle" idx="1"/>
          </p:nvPr>
        </p:nvSpPr>
        <p:spPr>
          <a:xfrm>
            <a:off x="1371600" y="4140488"/>
            <a:ext cx="6400800" cy="2141440"/>
          </a:xfrm>
        </p:spPr>
        <p:txBody>
          <a:bodyPr>
            <a:normAutofit fontScale="92500"/>
          </a:bodyPr>
          <a:lstStyle/>
          <a:p>
            <a:r>
              <a:rPr dirty="0" err="1"/>
              <a:t>Dispositif</a:t>
            </a:r>
            <a:r>
              <a:rPr dirty="0"/>
              <a:t> </a:t>
            </a:r>
            <a:r>
              <a:rPr dirty="0" err="1"/>
              <a:t>cofinancé</a:t>
            </a:r>
            <a:r>
              <a:rPr dirty="0"/>
              <a:t> par l</a:t>
            </a:r>
            <a:r>
              <a:rPr lang="fr-FR" dirty="0"/>
              <a:t>e Département</a:t>
            </a:r>
            <a:r>
              <a:rPr dirty="0"/>
              <a:t> et la </a:t>
            </a:r>
            <a:r>
              <a:rPr dirty="0" err="1"/>
              <a:t>Communauté</a:t>
            </a:r>
            <a:r>
              <a:rPr dirty="0"/>
              <a:t> de </a:t>
            </a:r>
            <a:r>
              <a:rPr lang="fr-FR" dirty="0"/>
              <a:t>c</a:t>
            </a:r>
            <a:r>
              <a:rPr dirty="0" err="1"/>
              <a:t>ommunes</a:t>
            </a:r>
            <a:endParaRPr lang="fr-FR" dirty="0"/>
          </a:p>
          <a:p>
            <a:endParaRPr lang="fr-FR" dirty="0"/>
          </a:p>
          <a:p>
            <a:r>
              <a:rPr lang="fr-FR" sz="1900" dirty="0"/>
              <a:t>Règles d’intervention à la date du 18/10/24</a:t>
            </a:r>
            <a:endParaRPr sz="1900" dirty="0"/>
          </a:p>
        </p:txBody>
      </p:sp>
      <p:grpSp>
        <p:nvGrpSpPr>
          <p:cNvPr id="5" name="Groupe 4">
            <a:extLst>
              <a:ext uri="{FF2B5EF4-FFF2-40B4-BE49-F238E27FC236}">
                <a16:creationId xmlns:a16="http://schemas.microsoft.com/office/drawing/2014/main" id="{9D6431E4-E490-4C11-BAB0-DFF351676F94}"/>
              </a:ext>
            </a:extLst>
          </p:cNvPr>
          <p:cNvGrpSpPr/>
          <p:nvPr/>
        </p:nvGrpSpPr>
        <p:grpSpPr>
          <a:xfrm>
            <a:off x="1315095" y="409287"/>
            <a:ext cx="6307455" cy="1181100"/>
            <a:chOff x="0" y="0"/>
            <a:chExt cx="6307476" cy="1181100"/>
          </a:xfrm>
        </p:grpSpPr>
        <p:pic>
          <p:nvPicPr>
            <p:cNvPr id="6" name="Picture 15" descr="LOGO DEPT43_2018_MD">
              <a:extLst>
                <a:ext uri="{FF2B5EF4-FFF2-40B4-BE49-F238E27FC236}">
                  <a16:creationId xmlns:a16="http://schemas.microsoft.com/office/drawing/2014/main" id="{419D1BDA-56A9-4F40-8C62-C6555EB3C5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0561" y="261257"/>
              <a:ext cx="3256915" cy="66230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7A836567-9F78-4C6C-9025-5A1FA08E9D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09875" cy="1181100"/>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
            <a:ext cx="8229600" cy="1143000"/>
          </a:xfrm>
        </p:spPr>
        <p:txBody>
          <a:bodyPr/>
          <a:lstStyle/>
          <a:p>
            <a:r>
              <a:rPr lang="fr-FR" dirty="0"/>
              <a:t>Les étapes de la demande d’aide</a:t>
            </a:r>
            <a:endParaRPr dirty="0"/>
          </a:p>
        </p:txBody>
      </p:sp>
      <p:sp>
        <p:nvSpPr>
          <p:cNvPr id="3" name="Content Placeholder 2"/>
          <p:cNvSpPr>
            <a:spLocks noGrp="1"/>
          </p:cNvSpPr>
          <p:nvPr>
            <p:ph idx="1"/>
          </p:nvPr>
        </p:nvSpPr>
        <p:spPr>
          <a:xfrm>
            <a:off x="457200" y="1389888"/>
            <a:ext cx="8229600" cy="4992624"/>
          </a:xfrm>
        </p:spPr>
        <p:txBody>
          <a:bodyPr>
            <a:normAutofit fontScale="70000" lnSpcReduction="20000"/>
          </a:bodyPr>
          <a:lstStyle/>
          <a:p>
            <a:pPr marL="0" indent="0" algn="just">
              <a:buNone/>
            </a:pPr>
            <a:r>
              <a:rPr lang="fr-FR" sz="23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 </a:t>
            </a:r>
            <a:endParaRPr lang="fr-FR" sz="23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just">
              <a:spcAft>
                <a:spcPts val="600"/>
              </a:spcAft>
              <a:buNone/>
            </a:pPr>
            <a:r>
              <a:rPr lang="fr-FR" sz="2900" b="1" u="sng" dirty="0">
                <a:solidFill>
                  <a:srgbClr val="000000"/>
                </a:solidFill>
                <a:effectLst/>
                <a:ea typeface="Times New Roman" panose="02020603050405020304" pitchFamily="18" charset="0"/>
              </a:rPr>
              <a:t>Avant tout démarrage de l’investissement</a:t>
            </a:r>
            <a:r>
              <a:rPr lang="fr-FR" sz="2900" b="1" dirty="0">
                <a:solidFill>
                  <a:srgbClr val="000000"/>
                </a:solidFill>
                <a:effectLst/>
                <a:ea typeface="Times New Roman" panose="02020603050405020304" pitchFamily="18" charset="0"/>
              </a:rPr>
              <a:t>, u</a:t>
            </a:r>
            <a:r>
              <a:rPr lang="fr-FR" sz="2900" b="1" dirty="0"/>
              <a:t>ne lettre de saisine </a:t>
            </a:r>
            <a:r>
              <a:rPr lang="fr-FR" sz="2900" dirty="0"/>
              <a:t>doit être adressée par l’entreprise au Département exposant succinctement le projet d’immobilier d’entreprises. Un accusé de réception autorisant le démarrage de l’investissement sera envoyé sans préjuger d’une attribution de subvention. </a:t>
            </a:r>
          </a:p>
          <a:p>
            <a:pPr marL="0" indent="0" algn="just">
              <a:spcAft>
                <a:spcPts val="600"/>
              </a:spcAft>
              <a:buNone/>
            </a:pPr>
            <a:r>
              <a:rPr lang="fr-FR" sz="2900" b="1" dirty="0"/>
              <a:t>Cette lettre de saisine est suivie d’une demande de subvention qui doit être accompagnée d’un dossier complet </a:t>
            </a:r>
            <a:r>
              <a:rPr lang="fr-FR" sz="2900" dirty="0"/>
              <a:t>(formulaire fourni par le Département).</a:t>
            </a:r>
          </a:p>
          <a:p>
            <a:pPr marL="0" indent="0" algn="just">
              <a:spcAft>
                <a:spcPts val="600"/>
              </a:spcAft>
              <a:buNone/>
            </a:pPr>
            <a:r>
              <a:rPr lang="fr-FR" sz="2400" kern="50" dirty="0">
                <a:solidFill>
                  <a:srgbClr val="000000"/>
                </a:solidFill>
                <a:ea typeface="Times New Roman" panose="02020603050405020304" pitchFamily="18" charset="0"/>
                <a:cs typeface="Mangal" panose="02040503050203030202" pitchFamily="18" charset="0"/>
              </a:rPr>
              <a:t>Les dépenses acquittées avant la date de dépôt de la lettre d’intention ne sont pas prises en compte.</a:t>
            </a:r>
            <a:endParaRPr lang="fr-FR" sz="2400" kern="50" dirty="0">
              <a:effectLst/>
              <a:ea typeface="Times New Roman" panose="02020603050405020304" pitchFamily="18" charset="0"/>
              <a:cs typeface="Mangal" panose="02040503050203030202" pitchFamily="18" charset="0"/>
            </a:endParaRPr>
          </a:p>
          <a:p>
            <a:pPr marL="0" indent="0" algn="just">
              <a:spcAft>
                <a:spcPts val="600"/>
              </a:spcAft>
              <a:buNone/>
            </a:pPr>
            <a:endParaRPr lang="fr-FR" sz="2600" b="1" u="sng" kern="50" dirty="0">
              <a:effectLst/>
              <a:latin typeface="Arial" panose="020B0604020202020204" pitchFamily="34" charset="0"/>
              <a:ea typeface="SimSun" panose="02010600030101010101" pitchFamily="2" charset="-122"/>
              <a:cs typeface="Mangal" panose="02040503050203030202" pitchFamily="18" charset="0"/>
            </a:endParaRPr>
          </a:p>
          <a:p>
            <a:pPr marL="0" indent="0" algn="ctr">
              <a:buNone/>
            </a:pPr>
            <a:r>
              <a:rPr lang="fr-FR" sz="2100" b="1" u="sng" kern="50" dirty="0">
                <a:effectLst/>
                <a:latin typeface="Arial" panose="020B0604020202020204" pitchFamily="34" charset="0"/>
                <a:ea typeface="SimSun" panose="02010600030101010101" pitchFamily="2" charset="-122"/>
                <a:cs typeface="Mangal" panose="02040503050203030202" pitchFamily="18" charset="0"/>
              </a:rPr>
              <a:t>Contact</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just">
              <a:buNone/>
            </a:pPr>
            <a:r>
              <a:rPr lang="fr-FR" sz="2100" kern="50" dirty="0">
                <a:effectLst/>
                <a:latin typeface="Arial" panose="020B0604020202020204" pitchFamily="34" charset="0"/>
                <a:ea typeface="SimSun" panose="02010600030101010101" pitchFamily="2" charset="-122"/>
                <a:cs typeface="Mangal" panose="02040503050203030202" pitchFamily="18" charset="0"/>
              </a:rPr>
              <a:t> </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ctr">
              <a:spcBef>
                <a:spcPts val="1200"/>
              </a:spcBef>
              <a:buNone/>
            </a:pPr>
            <a:r>
              <a:rPr lang="fr-FR" sz="2100" kern="50" dirty="0">
                <a:effectLst/>
                <a:latin typeface="Arial" panose="020B0604020202020204" pitchFamily="34" charset="0"/>
                <a:ea typeface="SimSun" panose="02010600030101010101" pitchFamily="2" charset="-122"/>
                <a:cs typeface="Mangal" panose="02040503050203030202" pitchFamily="18" charset="0"/>
              </a:rPr>
              <a:t>Département de la Haute-Loire</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ctr">
              <a:spcBef>
                <a:spcPts val="1200"/>
              </a:spcBef>
              <a:buNone/>
            </a:pPr>
            <a:r>
              <a:rPr lang="fr-FR" sz="2100" kern="50" dirty="0">
                <a:effectLst/>
                <a:latin typeface="Arial" panose="020B0604020202020204" pitchFamily="34" charset="0"/>
                <a:ea typeface="SimSun" panose="02010600030101010101" pitchFamily="2" charset="-122"/>
                <a:cs typeface="Mangal" panose="02040503050203030202" pitchFamily="18" charset="0"/>
              </a:rPr>
              <a:t>DIRECTION  DE L’ATTRACTIVITE ET DU DEVELOPPEMENT DES TERRITOIRES</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ctr">
              <a:spcBef>
                <a:spcPts val="600"/>
              </a:spcBef>
              <a:spcAft>
                <a:spcPts val="600"/>
              </a:spcAft>
              <a:buNone/>
            </a:pPr>
            <a:r>
              <a:rPr lang="fr-FR" sz="2100" kern="50" dirty="0">
                <a:effectLst/>
                <a:latin typeface="Arial" panose="020B0604020202020204" pitchFamily="34" charset="0"/>
                <a:ea typeface="SimSun" panose="02010600030101010101" pitchFamily="2" charset="-122"/>
                <a:cs typeface="Mangal" panose="02040503050203030202" pitchFamily="18" charset="0"/>
              </a:rPr>
              <a:t>Direction déléguée développement durable et sports</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a:p>
            <a:pPr marL="342900" lvl="0" indent="-342900" algn="ctr">
              <a:buFont typeface="Wingdings" panose="05000000000000000000" pitchFamily="2" charset="2"/>
              <a:buChar char=""/>
              <a:tabLst>
                <a:tab pos="238125" algn="l"/>
              </a:tabLst>
            </a:pPr>
            <a:r>
              <a:rPr lang="fr-FR" sz="2100" dirty="0">
                <a:effectLst/>
                <a:latin typeface="Arial" panose="020B0604020202020204" pitchFamily="34" charset="0"/>
                <a:ea typeface="Times New Roman" panose="02020603050405020304" pitchFamily="18" charset="0"/>
                <a:cs typeface="Times New Roman" panose="02020603050405020304" pitchFamily="18" charset="0"/>
              </a:rPr>
              <a:t>04.71.07.41.57</a:t>
            </a:r>
            <a:endParaRPr lang="fr-FR" sz="2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39623"/>
            <a:ext cx="7772400" cy="1470025"/>
          </a:xfrm>
        </p:spPr>
        <p:txBody>
          <a:bodyPr>
            <a:normAutofit/>
          </a:bodyPr>
          <a:lstStyle/>
          <a:p>
            <a:r>
              <a:rPr dirty="0"/>
              <a:t>Aide à </a:t>
            </a:r>
            <a:r>
              <a:rPr lang="fr-FR" dirty="0"/>
              <a:t>l’hôtellerie de plein air de tourisme</a:t>
            </a:r>
            <a:endParaRPr dirty="0"/>
          </a:p>
        </p:txBody>
      </p:sp>
      <p:sp>
        <p:nvSpPr>
          <p:cNvPr id="3" name="Subtitle 2"/>
          <p:cNvSpPr>
            <a:spLocks noGrp="1"/>
          </p:cNvSpPr>
          <p:nvPr>
            <p:ph type="subTitle" idx="1"/>
          </p:nvPr>
        </p:nvSpPr>
        <p:spPr>
          <a:xfrm>
            <a:off x="1371600" y="4283364"/>
            <a:ext cx="6400800" cy="1752600"/>
          </a:xfrm>
        </p:spPr>
        <p:txBody>
          <a:bodyPr>
            <a:normAutofit fontScale="92500" lnSpcReduction="10000"/>
          </a:bodyPr>
          <a:lstStyle/>
          <a:p>
            <a:r>
              <a:rPr dirty="0" err="1"/>
              <a:t>Dispositif</a:t>
            </a:r>
            <a:r>
              <a:rPr dirty="0"/>
              <a:t> </a:t>
            </a:r>
            <a:r>
              <a:rPr dirty="0" err="1"/>
              <a:t>cofinancé</a:t>
            </a:r>
            <a:r>
              <a:rPr dirty="0"/>
              <a:t> par l</a:t>
            </a:r>
            <a:r>
              <a:rPr lang="fr-FR" dirty="0"/>
              <a:t>e Département</a:t>
            </a:r>
            <a:r>
              <a:rPr dirty="0"/>
              <a:t> et la </a:t>
            </a:r>
            <a:r>
              <a:rPr dirty="0" err="1"/>
              <a:t>Communauté</a:t>
            </a:r>
            <a:r>
              <a:rPr dirty="0"/>
              <a:t> de </a:t>
            </a:r>
            <a:r>
              <a:rPr lang="fr-FR" dirty="0"/>
              <a:t>c</a:t>
            </a:r>
            <a:r>
              <a:rPr dirty="0" err="1"/>
              <a:t>ommunes</a:t>
            </a:r>
            <a:endParaRPr lang="fr-FR" dirty="0"/>
          </a:p>
          <a:p>
            <a:endParaRPr lang="fr-FR" dirty="0"/>
          </a:p>
          <a:p>
            <a:r>
              <a:rPr lang="fr-FR" sz="1900" dirty="0"/>
              <a:t>Règles d’intervention à la date du 18/10/24</a:t>
            </a:r>
          </a:p>
          <a:p>
            <a:endParaRPr dirty="0"/>
          </a:p>
        </p:txBody>
      </p:sp>
      <p:grpSp>
        <p:nvGrpSpPr>
          <p:cNvPr id="5" name="Groupe 4">
            <a:extLst>
              <a:ext uri="{FF2B5EF4-FFF2-40B4-BE49-F238E27FC236}">
                <a16:creationId xmlns:a16="http://schemas.microsoft.com/office/drawing/2014/main" id="{9D6431E4-E490-4C11-BAB0-DFF351676F94}"/>
              </a:ext>
            </a:extLst>
          </p:cNvPr>
          <p:cNvGrpSpPr/>
          <p:nvPr/>
        </p:nvGrpSpPr>
        <p:grpSpPr>
          <a:xfrm>
            <a:off x="1315095" y="409287"/>
            <a:ext cx="6307455" cy="1181100"/>
            <a:chOff x="0" y="0"/>
            <a:chExt cx="6307476" cy="1181100"/>
          </a:xfrm>
        </p:grpSpPr>
        <p:pic>
          <p:nvPicPr>
            <p:cNvPr id="6" name="Picture 15" descr="LOGO DEPT43_2018_MD">
              <a:extLst>
                <a:ext uri="{FF2B5EF4-FFF2-40B4-BE49-F238E27FC236}">
                  <a16:creationId xmlns:a16="http://schemas.microsoft.com/office/drawing/2014/main" id="{419D1BDA-56A9-4F40-8C62-C6555EB3C5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0561" y="261257"/>
              <a:ext cx="3256915" cy="66230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7A836567-9F78-4C6C-9025-5A1FA08E9D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09875" cy="1181100"/>
            </a:xfrm>
            <a:prstGeom prst="rect">
              <a:avLst/>
            </a:prstGeom>
          </p:spPr>
        </p:pic>
      </p:grpSp>
      <p:sp>
        <p:nvSpPr>
          <p:cNvPr id="4" name="ZoneTexte 3">
            <a:extLst>
              <a:ext uri="{FF2B5EF4-FFF2-40B4-BE49-F238E27FC236}">
                <a16:creationId xmlns:a16="http://schemas.microsoft.com/office/drawing/2014/main" id="{9CB419BD-06FC-2299-5F7E-966037F57E9D}"/>
              </a:ext>
            </a:extLst>
          </p:cNvPr>
          <p:cNvSpPr txBox="1"/>
          <p:nvPr/>
        </p:nvSpPr>
        <p:spPr>
          <a:xfrm>
            <a:off x="402336" y="3429000"/>
            <a:ext cx="8284464" cy="819648"/>
          </a:xfrm>
          <a:prstGeom prst="rect">
            <a:avLst/>
          </a:prstGeom>
          <a:noFill/>
        </p:spPr>
        <p:txBody>
          <a:bodyPr wrap="square" rtlCol="0">
            <a:spAutoFit/>
          </a:bodyPr>
          <a:lstStyle/>
          <a:p>
            <a:pPr lvl="0" algn="ctr">
              <a:lnSpc>
                <a:spcPct val="115000"/>
              </a:lnSpc>
              <a:spcAft>
                <a:spcPts val="1000"/>
              </a:spcAft>
            </a:pPr>
            <a:r>
              <a:rPr lang="fr-FR" sz="1400" b="1" dirty="0">
                <a:effectLst/>
                <a:latin typeface="Arial" panose="020B0604020202020204" pitchFamily="34" charset="0"/>
                <a:ea typeface="Times New Roman" panose="02020603050405020304" pitchFamily="18" charset="0"/>
                <a:cs typeface="Times New Roman" panose="02020603050405020304" pitchFamily="18" charset="0"/>
              </a:rPr>
              <a:t>Les terrains de campings</a:t>
            </a:r>
            <a:r>
              <a:rPr lang="fr-FR" sz="1400" dirty="0">
                <a:effectLst/>
                <a:latin typeface="Arial" panose="020B0604020202020204" pitchFamily="34" charset="0"/>
                <a:ea typeface="Times New Roman" panose="02020603050405020304" pitchFamily="18" charset="0"/>
                <a:cs typeface="Times New Roman" panose="02020603050405020304" pitchFamily="18" charset="0"/>
              </a:rPr>
              <a:t>, d’une capacité minimale de 50 emplacements (nus et locatifs cumulés) ou obtenue après l’investissement, </a:t>
            </a:r>
            <a:r>
              <a:rPr lang="fr-FR" sz="1400" b="1" dirty="0">
                <a:effectLst/>
                <a:latin typeface="Arial" panose="020B0604020202020204" pitchFamily="34" charset="0"/>
                <a:ea typeface="Times New Roman" panose="02020603050405020304" pitchFamily="18" charset="0"/>
                <a:cs typeface="Times New Roman" panose="02020603050405020304" pitchFamily="18" charset="0"/>
              </a:rPr>
              <a:t>classés « camping tourisme »</a:t>
            </a:r>
            <a:r>
              <a:rPr lang="fr-FR" sz="1400" b="1" dirty="0">
                <a:latin typeface="Arial" panose="020B0604020202020204" pitchFamily="34" charset="0"/>
                <a:ea typeface="Times New Roman" panose="02020603050405020304" pitchFamily="18" charset="0"/>
                <a:cs typeface="Times New Roman" panose="02020603050405020304" pitchFamily="18" charset="0"/>
              </a:rPr>
              <a:t> et</a:t>
            </a:r>
            <a:r>
              <a:rPr lang="fr-FR" sz="1400" b="1" kern="50" dirty="0">
                <a:effectLst/>
                <a:latin typeface="Arial" panose="020B0604020202020204" pitchFamily="34" charset="0"/>
                <a:ea typeface="Times New Roman" panose="02020603050405020304" pitchFamily="18" charset="0"/>
              </a:rPr>
              <a:t> </a:t>
            </a:r>
            <a:r>
              <a:rPr lang="fr-FR" sz="1400" b="1" kern="50" dirty="0">
                <a:latin typeface="Arial" panose="020B0604020202020204" pitchFamily="34" charset="0"/>
                <a:ea typeface="Times New Roman" panose="02020603050405020304" pitchFamily="18" charset="0"/>
              </a:rPr>
              <a:t>p</a:t>
            </a:r>
            <a:r>
              <a:rPr lang="fr-FR" sz="1400" b="1" kern="50" dirty="0">
                <a:effectLst/>
                <a:latin typeface="Arial" panose="020B0604020202020204" pitchFamily="34" charset="0"/>
                <a:ea typeface="Times New Roman" panose="02020603050405020304" pitchFamily="18" charset="0"/>
              </a:rPr>
              <a:t>arcs résidentiels de loisirs</a:t>
            </a:r>
            <a:r>
              <a:rPr lang="fr-FR" sz="1400" kern="50" dirty="0">
                <a:effectLst/>
                <a:latin typeface="Arial" panose="020B0604020202020204" pitchFamily="34" charset="0"/>
                <a:ea typeface="Times New Roman" panose="02020603050405020304" pitchFamily="18" charset="0"/>
              </a:rPr>
              <a:t> (PRL) exploités sous le régime hôtelier</a:t>
            </a:r>
            <a:endParaRPr lang="fr-FR" sz="1400" dirty="0"/>
          </a:p>
        </p:txBody>
      </p:sp>
    </p:spTree>
    <p:extLst>
      <p:ext uri="{BB962C8B-B14F-4D97-AF65-F5344CB8AC3E}">
        <p14:creationId xmlns:p14="http://schemas.microsoft.com/office/powerpoint/2010/main" val="330617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Quelles sont les projets éligibles ?</a:t>
            </a:r>
            <a:endParaRPr dirty="0"/>
          </a:p>
        </p:txBody>
      </p:sp>
      <p:sp>
        <p:nvSpPr>
          <p:cNvPr id="3" name="Content Placeholder 2"/>
          <p:cNvSpPr>
            <a:spLocks noGrp="1"/>
          </p:cNvSpPr>
          <p:nvPr>
            <p:ph idx="1"/>
          </p:nvPr>
        </p:nvSpPr>
        <p:spPr>
          <a:xfrm>
            <a:off x="457200" y="1295400"/>
            <a:ext cx="8229600" cy="5184648"/>
          </a:xfrm>
        </p:spPr>
        <p:txBody>
          <a:bodyPr>
            <a:normAutofit fontScale="70000" lnSpcReduction="20000"/>
          </a:bodyPr>
          <a:lstStyle/>
          <a:p>
            <a:pPr lvl="0"/>
            <a:r>
              <a:rPr lang="fr-FR" b="1" dirty="0"/>
              <a:t>Acquisitions foncières et immobilières</a:t>
            </a:r>
            <a:r>
              <a:rPr lang="fr-FR" dirty="0"/>
              <a:t>, </a:t>
            </a:r>
          </a:p>
          <a:p>
            <a:pPr lvl="0"/>
            <a:r>
              <a:rPr lang="fr-FR" b="1" dirty="0"/>
              <a:t>Amélioration des conditions d’accueil des clientèles par une adaptation des équipements immobiliers </a:t>
            </a:r>
            <a:r>
              <a:rPr lang="fr-FR" dirty="0"/>
              <a:t>(lieux d’accueil, sanitaires, salles d’animation, acquisition d’habitations légères de loisirs d’une superficie minimum de 35 m² ou de yourtes fixées à perpétuelle demeure équipées de cuisines ou de sanitaires, cabanes dans les arbres), par des travaux de viabilisation des circulations, la réalisation d’aménagements paysagers,</a:t>
            </a:r>
          </a:p>
          <a:p>
            <a:pPr lvl="0"/>
            <a:r>
              <a:rPr lang="fr-FR" b="1" dirty="0"/>
              <a:t>Travaux de création, rénovation et extension pour des équipements collectifs connexes </a:t>
            </a:r>
            <a:r>
              <a:rPr lang="fr-FR" dirty="0"/>
              <a:t>(piscine, spas, équipements spécifiques en fonction des clientèles visées),</a:t>
            </a:r>
          </a:p>
          <a:p>
            <a:pPr lvl="0"/>
            <a:r>
              <a:rPr lang="fr-FR" b="1" dirty="0"/>
              <a:t>Investissements immobiliers permettant à l’entreprise de réaliser des économies d’énergie et travaux d’amélioration de l’efficacité énergétique des bâtiments </a:t>
            </a:r>
            <a:r>
              <a:rPr lang="fr-FR" dirty="0"/>
              <a:t>(isolation, système de chauffage, ventilation mécanique, …),</a:t>
            </a:r>
          </a:p>
          <a:p>
            <a:pPr lvl="0"/>
            <a:r>
              <a:rPr lang="fr-FR" b="1" dirty="0"/>
              <a:t>Travaux de mises en sécurité et d’accessibilité </a:t>
            </a:r>
            <a:r>
              <a:rPr lang="fr-FR" dirty="0"/>
              <a:t>sous réserve qu’ils s’intègrent dans un programme global de travaux. </a:t>
            </a:r>
          </a:p>
        </p:txBody>
      </p:sp>
    </p:spTree>
    <p:extLst>
      <p:ext uri="{BB962C8B-B14F-4D97-AF65-F5344CB8AC3E}">
        <p14:creationId xmlns:p14="http://schemas.microsoft.com/office/powerpoint/2010/main" val="175516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Quelles sont les critères d’éligibilité?</a:t>
            </a:r>
            <a:endParaRPr dirty="0"/>
          </a:p>
        </p:txBody>
      </p:sp>
      <p:sp>
        <p:nvSpPr>
          <p:cNvPr id="3" name="Content Placeholder 2"/>
          <p:cNvSpPr>
            <a:spLocks noGrp="1"/>
          </p:cNvSpPr>
          <p:nvPr>
            <p:ph idx="1"/>
          </p:nvPr>
        </p:nvSpPr>
        <p:spPr>
          <a:xfrm>
            <a:off x="457200" y="1607126"/>
            <a:ext cx="8229600" cy="4872921"/>
          </a:xfrm>
        </p:spPr>
        <p:txBody>
          <a:bodyPr>
            <a:normAutofit/>
          </a:bodyPr>
          <a:lstStyle/>
          <a:p>
            <a:pPr lvl="0"/>
            <a:r>
              <a:rPr lang="fr-FR" sz="2400" b="1" dirty="0"/>
              <a:t>Classement Atout France a minima 3 étoiles* ou à obtenir après l’investissement </a:t>
            </a:r>
          </a:p>
          <a:p>
            <a:pPr marL="400050" lvl="1" indent="0">
              <a:buNone/>
            </a:pPr>
            <a:r>
              <a:rPr lang="fr-FR" sz="2000" dirty="0"/>
              <a:t>Le solde de l’aide est versé sur présentation d’un arrêté de classement</a:t>
            </a:r>
          </a:p>
          <a:p>
            <a:pPr marL="400050" lvl="1" indent="0">
              <a:buNone/>
            </a:pPr>
            <a:endParaRPr lang="fr-FR" sz="2000" dirty="0"/>
          </a:p>
          <a:p>
            <a:pPr lvl="0"/>
            <a:r>
              <a:rPr lang="fr-FR" sz="2400" b="1" dirty="0"/>
              <a:t>Plancher minimal des investissements éligibles : 35 000 € HT </a:t>
            </a:r>
            <a:endParaRPr lang="fr-FR" sz="2400" dirty="0"/>
          </a:p>
        </p:txBody>
      </p:sp>
    </p:spTree>
    <p:extLst>
      <p:ext uri="{BB962C8B-B14F-4D97-AF65-F5344CB8AC3E}">
        <p14:creationId xmlns:p14="http://schemas.microsoft.com/office/powerpoint/2010/main" val="252262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Quelles sont les dépenses éligibles ?</a:t>
            </a:r>
            <a:endParaRPr dirty="0"/>
          </a:p>
        </p:txBody>
      </p:sp>
      <p:sp>
        <p:nvSpPr>
          <p:cNvPr id="3" name="Content Placeholder 2"/>
          <p:cNvSpPr>
            <a:spLocks noGrp="1"/>
          </p:cNvSpPr>
          <p:nvPr>
            <p:ph idx="1"/>
          </p:nvPr>
        </p:nvSpPr>
        <p:spPr>
          <a:xfrm>
            <a:off x="457200" y="1295400"/>
            <a:ext cx="8229600" cy="5184648"/>
          </a:xfrm>
        </p:spPr>
        <p:txBody>
          <a:bodyPr>
            <a:normAutofit fontScale="77500" lnSpcReduction="20000"/>
          </a:bodyPr>
          <a:lstStyle/>
          <a:p>
            <a:pPr lvl="0"/>
            <a:r>
              <a:rPr lang="fr-FR" b="1" dirty="0"/>
              <a:t>L’achat des murs et du foncier </a:t>
            </a:r>
            <a:r>
              <a:rPr lang="fr-FR" dirty="0"/>
              <a:t>d’établissement de camping ou de PRL déjà existant</a:t>
            </a:r>
            <a:r>
              <a:rPr lang="fr-FR" b="1" dirty="0"/>
              <a:t> </a:t>
            </a:r>
            <a:r>
              <a:rPr lang="fr-FR" dirty="0"/>
              <a:t>(hors frais notariés non éligibles).</a:t>
            </a:r>
            <a:r>
              <a:rPr lang="fr-FR" b="1" dirty="0"/>
              <a:t> </a:t>
            </a:r>
            <a:endParaRPr lang="fr-FR" dirty="0"/>
          </a:p>
          <a:p>
            <a:pPr lvl="0"/>
            <a:r>
              <a:rPr lang="fr-FR" b="1" dirty="0"/>
              <a:t>Investissements immobiliers ou paysagers </a:t>
            </a:r>
            <a:r>
              <a:rPr lang="fr-FR" dirty="0"/>
              <a:t>: gros œuvre, extension de bâtiments, terrasse, toiture, façades, second œuvre, parking, travaux d’économie d’énergie (isolation, chauffage, etc.) ou liés à l’assainissement, les travaux d’amélioration du confort (hors accessoires), les travaux de mise aux normes hygiène, sécurité et accessibilité (uniquement s’ils sont intégrés dans un programme global de travaux), les aménagements extérieurs, les Habitations Légères de Loisirs (HLL), l’achat de matériaux, les gros équipements immobiliers par destination. </a:t>
            </a:r>
          </a:p>
          <a:p>
            <a:pPr lvl="0"/>
            <a:r>
              <a:rPr lang="fr-FR" b="1" dirty="0"/>
              <a:t>Les honoraires </a:t>
            </a:r>
            <a:r>
              <a:rPr lang="fr-FR" dirty="0"/>
              <a:t>d'architectes y compris architectes d’intérieur, de maîtrise d’œuvre, de bureau de contrôle et d’assurance dommage-ouvrage. </a:t>
            </a:r>
          </a:p>
        </p:txBody>
      </p:sp>
    </p:spTree>
    <p:extLst>
      <p:ext uri="{BB962C8B-B14F-4D97-AF65-F5344CB8AC3E}">
        <p14:creationId xmlns:p14="http://schemas.microsoft.com/office/powerpoint/2010/main" val="1920010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r-FR" dirty="0"/>
              <a:t>Quel est le montant de l’aide ?</a:t>
            </a:r>
            <a:endParaRPr dirty="0"/>
          </a:p>
        </p:txBody>
      </p:sp>
      <p:sp>
        <p:nvSpPr>
          <p:cNvPr id="3" name="Content Placeholder 2"/>
          <p:cNvSpPr>
            <a:spLocks noGrp="1"/>
          </p:cNvSpPr>
          <p:nvPr>
            <p:ph idx="1"/>
          </p:nvPr>
        </p:nvSpPr>
        <p:spPr>
          <a:xfrm>
            <a:off x="457199" y="1600200"/>
            <a:ext cx="8400473" cy="4525963"/>
          </a:xfrm>
        </p:spPr>
        <p:txBody>
          <a:bodyPr>
            <a:normAutofit lnSpcReduction="10000"/>
          </a:bodyPr>
          <a:lstStyle/>
          <a:p>
            <a:r>
              <a:rPr dirty="0"/>
              <a:t>Subvention </a:t>
            </a:r>
            <a:r>
              <a:rPr lang="fr-FR" dirty="0"/>
              <a:t>du Département</a:t>
            </a:r>
            <a:r>
              <a:rPr dirty="0"/>
              <a:t> : </a:t>
            </a:r>
          </a:p>
          <a:p>
            <a:pPr marL="400050" lvl="1" indent="0">
              <a:buNone/>
            </a:pPr>
            <a:r>
              <a:rPr lang="fr-FR" sz="2400" dirty="0"/>
              <a:t>Montant maxi de la subvention : 40 000 €</a:t>
            </a:r>
          </a:p>
          <a:p>
            <a:pPr marL="400050" lvl="1" indent="0">
              <a:buNone/>
            </a:pPr>
            <a:endParaRPr sz="2400" dirty="0"/>
          </a:p>
          <a:p>
            <a:r>
              <a:rPr dirty="0" err="1"/>
              <a:t>Cofinancement</a:t>
            </a:r>
            <a:r>
              <a:rPr dirty="0"/>
              <a:t> de l</a:t>
            </a:r>
            <a:r>
              <a:rPr lang="fr-FR" dirty="0"/>
              <a:t>a Communauté de communes</a:t>
            </a:r>
            <a:r>
              <a:rPr dirty="0"/>
              <a:t> </a:t>
            </a:r>
            <a:r>
              <a:rPr lang="fr-FR" dirty="0"/>
              <a:t>Loire </a:t>
            </a:r>
            <a:r>
              <a:rPr lang="fr-FR" dirty="0" err="1"/>
              <a:t>Semène</a:t>
            </a:r>
            <a:r>
              <a:rPr lang="fr-FR" dirty="0"/>
              <a:t> </a:t>
            </a:r>
            <a:r>
              <a:rPr dirty="0"/>
              <a:t>: </a:t>
            </a:r>
            <a:endParaRPr lang="fr-FR" dirty="0"/>
          </a:p>
          <a:p>
            <a:pPr marL="400050" lvl="1" indent="0">
              <a:buNone/>
            </a:pPr>
            <a:r>
              <a:rPr sz="2400" dirty="0"/>
              <a:t>10 % de la subvention du département, </a:t>
            </a:r>
            <a:r>
              <a:rPr lang="fr-FR" sz="2400" dirty="0"/>
              <a:t>soit </a:t>
            </a:r>
            <a:r>
              <a:rPr sz="2400" dirty="0"/>
              <a:t>maximum 4 000 €</a:t>
            </a:r>
            <a:endParaRPr lang="fr-FR" sz="2400" dirty="0"/>
          </a:p>
          <a:p>
            <a:pPr marL="400050" lvl="1" indent="0">
              <a:buNone/>
            </a:pPr>
            <a:endParaRPr lang="fr-FR" sz="2400" dirty="0"/>
          </a:p>
          <a:p>
            <a:pPr marL="0" indent="0" algn="ctr">
              <a:buNone/>
            </a:pPr>
            <a:r>
              <a:rPr lang="fr-FR" sz="2000" b="1" u="sng" kern="50" dirty="0">
                <a:ea typeface="SimSun" panose="02010600030101010101" pitchFamily="2" charset="-122"/>
                <a:cs typeface="Mangal" panose="02040503050203030202" pitchFamily="18" charset="0"/>
              </a:rPr>
              <a:t>Contact</a:t>
            </a:r>
            <a:endParaRPr lang="fr-FR" sz="2000" kern="50" dirty="0">
              <a:ea typeface="SimSun" panose="02010600030101010101" pitchFamily="2" charset="-122"/>
              <a:cs typeface="Mangal" panose="02040503050203030202" pitchFamily="18" charset="0"/>
            </a:endParaRPr>
          </a:p>
          <a:p>
            <a:pPr marL="0" indent="0" algn="just">
              <a:buNone/>
            </a:pPr>
            <a:r>
              <a:rPr lang="fr-FR" sz="1500" kern="50" dirty="0">
                <a:latin typeface="Arial" panose="020B0604020202020204" pitchFamily="34" charset="0"/>
                <a:ea typeface="SimSun" panose="02010600030101010101" pitchFamily="2" charset="-122"/>
                <a:cs typeface="Mangal" panose="02040503050203030202" pitchFamily="18" charset="0"/>
              </a:rPr>
              <a:t> </a:t>
            </a:r>
            <a:endParaRPr lang="fr-FR" sz="1500" kern="50" dirty="0">
              <a:latin typeface="Times New Roman" panose="02020603050405020304" pitchFamily="18" charset="0"/>
              <a:ea typeface="SimSun" panose="02010600030101010101" pitchFamily="2" charset="-122"/>
              <a:cs typeface="Mangal" panose="02040503050203030202" pitchFamily="18" charset="0"/>
            </a:endParaRPr>
          </a:p>
          <a:p>
            <a:pPr marL="0" indent="0" algn="ctr">
              <a:buNone/>
            </a:pPr>
            <a:r>
              <a:rPr lang="fr-FR" sz="2000" dirty="0"/>
              <a:t>Chambre de commerce et d’industrie de Haute-Loire</a:t>
            </a:r>
          </a:p>
          <a:p>
            <a:pPr marL="0" lvl="0" indent="0" algn="ctr">
              <a:buNone/>
            </a:pPr>
            <a:r>
              <a:rPr lang="fr-FR" sz="2000" dirty="0"/>
              <a:t>04.71.09.90.00 (siège du Puy en Velay)</a:t>
            </a:r>
          </a:p>
          <a:p>
            <a:pPr marL="400050" lvl="1" indent="0">
              <a:buNone/>
            </a:pPr>
            <a:endParaRPr sz="2400" dirty="0"/>
          </a:p>
        </p:txBody>
      </p:sp>
    </p:spTree>
    <p:extLst>
      <p:ext uri="{BB962C8B-B14F-4D97-AF65-F5344CB8AC3E}">
        <p14:creationId xmlns:p14="http://schemas.microsoft.com/office/powerpoint/2010/main" val="1143477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dirty="0"/>
              <a:t>Aide à </a:t>
            </a:r>
            <a:r>
              <a:rPr lang="fr-FR" dirty="0"/>
              <a:t>l’hôtellerie de tourisme</a:t>
            </a:r>
            <a:endParaRPr dirty="0"/>
          </a:p>
        </p:txBody>
      </p:sp>
      <p:sp>
        <p:nvSpPr>
          <p:cNvPr id="3" name="Subtitle 2"/>
          <p:cNvSpPr>
            <a:spLocks noGrp="1"/>
          </p:cNvSpPr>
          <p:nvPr>
            <p:ph type="subTitle" idx="1"/>
          </p:nvPr>
        </p:nvSpPr>
        <p:spPr>
          <a:xfrm>
            <a:off x="1371600" y="4283364"/>
            <a:ext cx="6400800" cy="1752600"/>
          </a:xfrm>
        </p:spPr>
        <p:txBody>
          <a:bodyPr>
            <a:normAutofit fontScale="92500" lnSpcReduction="10000"/>
          </a:bodyPr>
          <a:lstStyle/>
          <a:p>
            <a:r>
              <a:rPr dirty="0" err="1"/>
              <a:t>Dispositif</a:t>
            </a:r>
            <a:r>
              <a:rPr dirty="0"/>
              <a:t> </a:t>
            </a:r>
            <a:r>
              <a:rPr dirty="0" err="1"/>
              <a:t>cofinancé</a:t>
            </a:r>
            <a:r>
              <a:rPr dirty="0"/>
              <a:t> par l</a:t>
            </a:r>
            <a:r>
              <a:rPr lang="fr-FR" dirty="0"/>
              <a:t>e Département</a:t>
            </a:r>
            <a:r>
              <a:rPr dirty="0"/>
              <a:t> et la </a:t>
            </a:r>
            <a:r>
              <a:rPr dirty="0" err="1"/>
              <a:t>Communauté</a:t>
            </a:r>
            <a:r>
              <a:rPr dirty="0"/>
              <a:t> de </a:t>
            </a:r>
            <a:r>
              <a:rPr lang="fr-FR"/>
              <a:t>c</a:t>
            </a:r>
            <a:r>
              <a:t>ommunes</a:t>
            </a:r>
            <a:endParaRPr lang="fr-FR" dirty="0"/>
          </a:p>
          <a:p>
            <a:endParaRPr lang="fr-FR" dirty="0"/>
          </a:p>
          <a:p>
            <a:r>
              <a:rPr lang="fr-FR" sz="1900" dirty="0"/>
              <a:t>Règles d’intervention à la date du 18/10/24</a:t>
            </a:r>
          </a:p>
          <a:p>
            <a:endParaRPr dirty="0"/>
          </a:p>
        </p:txBody>
      </p:sp>
      <p:grpSp>
        <p:nvGrpSpPr>
          <p:cNvPr id="5" name="Groupe 4">
            <a:extLst>
              <a:ext uri="{FF2B5EF4-FFF2-40B4-BE49-F238E27FC236}">
                <a16:creationId xmlns:a16="http://schemas.microsoft.com/office/drawing/2014/main" id="{9D6431E4-E490-4C11-BAB0-DFF351676F94}"/>
              </a:ext>
            </a:extLst>
          </p:cNvPr>
          <p:cNvGrpSpPr/>
          <p:nvPr/>
        </p:nvGrpSpPr>
        <p:grpSpPr>
          <a:xfrm>
            <a:off x="1315095" y="409287"/>
            <a:ext cx="6307455" cy="1181100"/>
            <a:chOff x="0" y="0"/>
            <a:chExt cx="6307476" cy="1181100"/>
          </a:xfrm>
        </p:grpSpPr>
        <p:pic>
          <p:nvPicPr>
            <p:cNvPr id="6" name="Picture 15" descr="LOGO DEPT43_2018_MD">
              <a:extLst>
                <a:ext uri="{FF2B5EF4-FFF2-40B4-BE49-F238E27FC236}">
                  <a16:creationId xmlns:a16="http://schemas.microsoft.com/office/drawing/2014/main" id="{419D1BDA-56A9-4F40-8C62-C6555EB3C5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0561" y="261257"/>
              <a:ext cx="3256915" cy="66230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7A836567-9F78-4C6C-9025-5A1FA08E9D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09875" cy="1181100"/>
            </a:xfrm>
            <a:prstGeom prst="rect">
              <a:avLst/>
            </a:prstGeom>
          </p:spPr>
        </p:pic>
      </p:grpSp>
      <p:sp>
        <p:nvSpPr>
          <p:cNvPr id="4" name="ZoneTexte 3">
            <a:extLst>
              <a:ext uri="{FF2B5EF4-FFF2-40B4-BE49-F238E27FC236}">
                <a16:creationId xmlns:a16="http://schemas.microsoft.com/office/drawing/2014/main" id="{0D020536-9E3D-38EC-C9D1-1C2217D27BD2}"/>
              </a:ext>
            </a:extLst>
          </p:cNvPr>
          <p:cNvSpPr txBox="1"/>
          <p:nvPr/>
        </p:nvSpPr>
        <p:spPr>
          <a:xfrm>
            <a:off x="402336" y="3429000"/>
            <a:ext cx="8284464" cy="571888"/>
          </a:xfrm>
          <a:prstGeom prst="rect">
            <a:avLst/>
          </a:prstGeom>
          <a:noFill/>
        </p:spPr>
        <p:txBody>
          <a:bodyPr wrap="square" rtlCol="0">
            <a:spAutoFit/>
          </a:bodyPr>
          <a:lstStyle/>
          <a:p>
            <a:pPr lvl="0" algn="ctr">
              <a:lnSpc>
                <a:spcPct val="115000"/>
              </a:lnSpc>
              <a:spcAft>
                <a:spcPts val="1000"/>
              </a:spcAft>
            </a:pPr>
            <a:r>
              <a:rPr lang="fr-FR" sz="1400" kern="50" dirty="0">
                <a:solidFill>
                  <a:srgbClr val="000000"/>
                </a:solidFill>
                <a:effectLst/>
                <a:latin typeface="Arial" panose="020B0604020202020204" pitchFamily="34" charset="0"/>
                <a:ea typeface="Times New Roman" panose="02020603050405020304" pitchFamily="18" charset="0"/>
              </a:rPr>
              <a:t>Hôtels de tourisme » (classement national – Atout France) classés 2 étoiles minimum avant ou après l’investissement</a:t>
            </a:r>
            <a:endParaRPr lang="fr-FR" sz="1400" dirty="0"/>
          </a:p>
        </p:txBody>
      </p:sp>
    </p:spTree>
    <p:extLst>
      <p:ext uri="{BB962C8B-B14F-4D97-AF65-F5344CB8AC3E}">
        <p14:creationId xmlns:p14="http://schemas.microsoft.com/office/powerpoint/2010/main" val="2113657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Quelles sont les projets éligibles ?</a:t>
            </a:r>
            <a:endParaRPr dirty="0"/>
          </a:p>
        </p:txBody>
      </p:sp>
      <p:sp>
        <p:nvSpPr>
          <p:cNvPr id="3" name="Content Placeholder 2"/>
          <p:cNvSpPr>
            <a:spLocks noGrp="1"/>
          </p:cNvSpPr>
          <p:nvPr>
            <p:ph idx="1"/>
          </p:nvPr>
        </p:nvSpPr>
        <p:spPr>
          <a:xfrm>
            <a:off x="457200" y="1295400"/>
            <a:ext cx="8229600" cy="5184648"/>
          </a:xfrm>
        </p:spPr>
        <p:txBody>
          <a:bodyPr>
            <a:normAutofit fontScale="70000" lnSpcReduction="20000"/>
          </a:bodyPr>
          <a:lstStyle/>
          <a:p>
            <a:pPr lvl="0">
              <a:spcBef>
                <a:spcPts val="1200"/>
              </a:spcBef>
            </a:pPr>
            <a:r>
              <a:rPr lang="fr-FR" b="1" dirty="0"/>
              <a:t>Acquisition des murs </a:t>
            </a:r>
            <a:r>
              <a:rPr lang="fr-FR" dirty="0"/>
              <a:t>d’établissements hôteliers avec ou sans restauration,</a:t>
            </a:r>
          </a:p>
          <a:p>
            <a:pPr lvl="0">
              <a:spcBef>
                <a:spcPts val="1200"/>
              </a:spcBef>
            </a:pPr>
            <a:r>
              <a:rPr lang="fr-FR" b="1" dirty="0"/>
              <a:t>Travaux d’extension et/ou rénovation </a:t>
            </a:r>
            <a:r>
              <a:rPr lang="fr-FR" dirty="0"/>
              <a:t>d’établissements hôteliers,</a:t>
            </a:r>
          </a:p>
          <a:p>
            <a:pPr lvl="0">
              <a:spcBef>
                <a:spcPts val="1200"/>
              </a:spcBef>
            </a:pPr>
            <a:r>
              <a:rPr lang="fr-FR" dirty="0"/>
              <a:t>Travaux d’extension et/ou rénovation des espaces de restauration dans des hôtels,</a:t>
            </a:r>
          </a:p>
          <a:p>
            <a:pPr lvl="0">
              <a:spcBef>
                <a:spcPts val="1200"/>
              </a:spcBef>
            </a:pPr>
            <a:r>
              <a:rPr lang="fr-FR" b="1" dirty="0"/>
              <a:t>Travaux de création, rénovation et extension pour des équipements connexes </a:t>
            </a:r>
            <a:r>
              <a:rPr lang="fr-FR" dirty="0"/>
              <a:t>(piscine, spa, salle de remise en forme, salles de réunions, équipements spécifiques en fonction des clientèles visées),</a:t>
            </a:r>
          </a:p>
          <a:p>
            <a:pPr lvl="0">
              <a:spcBef>
                <a:spcPts val="1200"/>
              </a:spcBef>
            </a:pPr>
            <a:r>
              <a:rPr lang="fr-FR" b="1" dirty="0"/>
              <a:t>Investissements immobiliers permettant à l’entreprise de réaliser des économies d’énergie et travaux d’amélioration de l’efficacité énergétique des bâtiments </a:t>
            </a:r>
            <a:r>
              <a:rPr lang="fr-FR" dirty="0"/>
              <a:t>(isolation, système de chauffage, ventilation mécanique, …),</a:t>
            </a:r>
          </a:p>
          <a:p>
            <a:pPr lvl="0">
              <a:spcBef>
                <a:spcPts val="1200"/>
              </a:spcBef>
            </a:pPr>
            <a:r>
              <a:rPr lang="fr-FR" b="1" dirty="0"/>
              <a:t>Travaux de mises en sécurité et d’accessibilité </a:t>
            </a:r>
            <a:r>
              <a:rPr lang="fr-FR" dirty="0"/>
              <a:t>sous réserve qu’ils s’intègrent dans un programme global de travaux. </a:t>
            </a:r>
          </a:p>
        </p:txBody>
      </p:sp>
    </p:spTree>
    <p:extLst>
      <p:ext uri="{BB962C8B-B14F-4D97-AF65-F5344CB8AC3E}">
        <p14:creationId xmlns:p14="http://schemas.microsoft.com/office/powerpoint/2010/main" val="3014074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Quelles sont les critères d’éligibilité?</a:t>
            </a:r>
            <a:endParaRPr dirty="0"/>
          </a:p>
        </p:txBody>
      </p:sp>
      <p:sp>
        <p:nvSpPr>
          <p:cNvPr id="3" name="Content Placeholder 2"/>
          <p:cNvSpPr>
            <a:spLocks noGrp="1"/>
          </p:cNvSpPr>
          <p:nvPr>
            <p:ph idx="1"/>
          </p:nvPr>
        </p:nvSpPr>
        <p:spPr>
          <a:xfrm>
            <a:off x="457200" y="1607126"/>
            <a:ext cx="8229600" cy="4872921"/>
          </a:xfrm>
        </p:spPr>
        <p:txBody>
          <a:bodyPr>
            <a:normAutofit/>
          </a:bodyPr>
          <a:lstStyle/>
          <a:p>
            <a:pPr lvl="0"/>
            <a:r>
              <a:rPr lang="fr-FR" sz="2400" b="1" dirty="0"/>
              <a:t>« Hôtels de tourisme » (classement national – Atout France) classés 2 étoiles minimum avant ou après l’investissement</a:t>
            </a:r>
            <a:r>
              <a:rPr lang="fr-FR" sz="2400" dirty="0"/>
              <a:t>. Le solde de l’aide est versé sur présentation d’un arrêté de classement.</a:t>
            </a:r>
          </a:p>
          <a:p>
            <a:pPr marL="0" lvl="0" indent="0">
              <a:buNone/>
            </a:pPr>
            <a:endParaRPr lang="fr-FR" sz="2400" dirty="0"/>
          </a:p>
          <a:p>
            <a:pPr lvl="0"/>
            <a:r>
              <a:rPr lang="fr-FR" sz="2400" b="1" dirty="0"/>
              <a:t>Plancher minimal des investissements éligibles : 35 000 € HT</a:t>
            </a:r>
            <a:endParaRPr lang="fr-FR" sz="2400" dirty="0"/>
          </a:p>
        </p:txBody>
      </p:sp>
    </p:spTree>
    <p:extLst>
      <p:ext uri="{BB962C8B-B14F-4D97-AF65-F5344CB8AC3E}">
        <p14:creationId xmlns:p14="http://schemas.microsoft.com/office/powerpoint/2010/main" val="3911146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Quelles sont les dépenses éligibles ?</a:t>
            </a:r>
            <a:endParaRPr dirty="0"/>
          </a:p>
        </p:txBody>
      </p:sp>
      <p:sp>
        <p:nvSpPr>
          <p:cNvPr id="3" name="Content Placeholder 2"/>
          <p:cNvSpPr>
            <a:spLocks noGrp="1"/>
          </p:cNvSpPr>
          <p:nvPr>
            <p:ph idx="1"/>
          </p:nvPr>
        </p:nvSpPr>
        <p:spPr>
          <a:xfrm>
            <a:off x="457200" y="1295400"/>
            <a:ext cx="8229600" cy="5184648"/>
          </a:xfrm>
        </p:spPr>
        <p:txBody>
          <a:bodyPr>
            <a:normAutofit fontScale="77500" lnSpcReduction="20000"/>
          </a:bodyPr>
          <a:lstStyle/>
          <a:p>
            <a:pPr lvl="0"/>
            <a:r>
              <a:rPr lang="fr-FR" b="1" dirty="0"/>
              <a:t>L’achat des murs </a:t>
            </a:r>
            <a:r>
              <a:rPr lang="fr-FR" dirty="0"/>
              <a:t>(hors frais notariés non éligibles).</a:t>
            </a:r>
          </a:p>
          <a:p>
            <a:pPr lvl="0"/>
            <a:r>
              <a:rPr lang="fr-FR" dirty="0"/>
              <a:t>Le gros œuvre, </a:t>
            </a:r>
            <a:r>
              <a:rPr lang="fr-FR" b="1" dirty="0"/>
              <a:t>les travaux </a:t>
            </a:r>
            <a:r>
              <a:rPr lang="fr-FR" dirty="0"/>
              <a:t>d’aménagements et de rénovation intérieurs (chambres, sanitaires, cuisine, espaces communs), la toiture, les façades, le second œuvre, les travaux liés à l’énergie et à l’assainissement, les travaux d’amélioration du confort (hors accessoires), les travaux de mise aux normes hygiène, sécurité et accessibilité (uniquement s’ils sont intégrés dans un programme global de travaux), les travaux d’aménagement des abords de l’hébergement et de son insertion paysagère, les gros équipements immobiliers par destination. </a:t>
            </a:r>
          </a:p>
          <a:p>
            <a:pPr lvl="0"/>
            <a:r>
              <a:rPr lang="fr-FR" b="1" dirty="0"/>
              <a:t>Les dépenses d’honoraires </a:t>
            </a:r>
            <a:r>
              <a:rPr lang="fr-FR" dirty="0"/>
              <a:t>d'architectes y compris architectes d’intérieur, bureau de contrôle et assurance dommage-ouvrage. </a:t>
            </a:r>
          </a:p>
        </p:txBody>
      </p:sp>
    </p:spTree>
    <p:extLst>
      <p:ext uri="{BB962C8B-B14F-4D97-AF65-F5344CB8AC3E}">
        <p14:creationId xmlns:p14="http://schemas.microsoft.com/office/powerpoint/2010/main" val="42237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dirty="0" err="1"/>
              <a:t>Objectifs</a:t>
            </a:r>
            <a:r>
              <a:rPr dirty="0"/>
              <a:t> de </a:t>
            </a:r>
            <a:r>
              <a:rPr dirty="0" err="1"/>
              <a:t>l’aide</a:t>
            </a:r>
            <a:endParaRPr dirty="0"/>
          </a:p>
        </p:txBody>
      </p:sp>
      <p:sp>
        <p:nvSpPr>
          <p:cNvPr id="3" name="Content Placeholder 2"/>
          <p:cNvSpPr>
            <a:spLocks noGrp="1"/>
          </p:cNvSpPr>
          <p:nvPr>
            <p:ph idx="1"/>
          </p:nvPr>
        </p:nvSpPr>
        <p:spPr/>
        <p:txBody>
          <a:bodyPr>
            <a:normAutofit fontScale="85000" lnSpcReduction="20000"/>
          </a:bodyPr>
          <a:lstStyle/>
          <a:p>
            <a:r>
              <a:rPr lang="fr-FR" dirty="0"/>
              <a:t>But : e</a:t>
            </a:r>
            <a:r>
              <a:rPr dirty="0" err="1"/>
              <a:t>ncourager</a:t>
            </a:r>
            <a:r>
              <a:rPr dirty="0"/>
              <a:t> </a:t>
            </a:r>
            <a:r>
              <a:rPr dirty="0" err="1"/>
              <a:t>l’implantation</a:t>
            </a:r>
            <a:r>
              <a:rPr dirty="0"/>
              <a:t> et le </a:t>
            </a:r>
            <a:r>
              <a:rPr dirty="0" err="1"/>
              <a:t>développement</a:t>
            </a:r>
            <a:r>
              <a:rPr dirty="0"/>
              <a:t> des </a:t>
            </a:r>
            <a:r>
              <a:rPr dirty="0" err="1"/>
              <a:t>entreprises</a:t>
            </a:r>
            <a:endParaRPr dirty="0"/>
          </a:p>
          <a:p>
            <a:r>
              <a:rPr dirty="0" err="1"/>
              <a:t>Forme</a:t>
            </a:r>
            <a:r>
              <a:rPr dirty="0"/>
              <a:t> : Subvention</a:t>
            </a:r>
            <a:r>
              <a:rPr lang="fr-FR" dirty="0"/>
              <a:t>s</a:t>
            </a:r>
            <a:endParaRPr dirty="0"/>
          </a:p>
          <a:p>
            <a:r>
              <a:rPr lang="fr-FR" dirty="0"/>
              <a:t>Projets</a:t>
            </a:r>
            <a:r>
              <a:rPr dirty="0"/>
              <a:t> </a:t>
            </a:r>
            <a:r>
              <a:rPr lang="fr-FR" dirty="0"/>
              <a:t>(superficie minimum de 250 m²) </a:t>
            </a:r>
            <a:r>
              <a:rPr dirty="0" err="1"/>
              <a:t>concernés</a:t>
            </a:r>
            <a:r>
              <a:rPr dirty="0"/>
              <a:t> </a:t>
            </a:r>
            <a:r>
              <a:rPr lang="fr-FR" dirty="0"/>
              <a:t>situés en Haute Loire </a:t>
            </a:r>
            <a:r>
              <a:rPr dirty="0"/>
              <a:t>:</a:t>
            </a:r>
          </a:p>
          <a:p>
            <a:pPr marL="400050" lvl="1" indent="0">
              <a:buNone/>
            </a:pPr>
            <a:r>
              <a:rPr dirty="0"/>
              <a:t>  - </a:t>
            </a:r>
            <a:r>
              <a:rPr lang="fr-FR" dirty="0"/>
              <a:t>a</a:t>
            </a:r>
            <a:r>
              <a:rPr dirty="0" err="1"/>
              <a:t>cquisition</a:t>
            </a:r>
            <a:br>
              <a:rPr dirty="0"/>
            </a:br>
            <a:r>
              <a:rPr dirty="0"/>
              <a:t>  - </a:t>
            </a:r>
            <a:r>
              <a:rPr lang="fr-FR" dirty="0"/>
              <a:t>c</a:t>
            </a:r>
            <a:r>
              <a:rPr dirty="0" err="1"/>
              <a:t>onstruction</a:t>
            </a:r>
            <a:br>
              <a:rPr dirty="0"/>
            </a:br>
            <a:r>
              <a:rPr dirty="0"/>
              <a:t>  - </a:t>
            </a:r>
            <a:r>
              <a:rPr lang="fr-FR" dirty="0"/>
              <a:t>e</a:t>
            </a:r>
            <a:r>
              <a:rPr dirty="0" err="1"/>
              <a:t>xtension</a:t>
            </a:r>
            <a:br>
              <a:rPr dirty="0"/>
            </a:br>
            <a:r>
              <a:rPr dirty="0"/>
              <a:t>  - </a:t>
            </a:r>
            <a:r>
              <a:rPr lang="fr-FR" dirty="0"/>
              <a:t>r</a:t>
            </a:r>
            <a:r>
              <a:rPr dirty="0" err="1"/>
              <a:t>éhabilitation</a:t>
            </a:r>
            <a:br>
              <a:rPr dirty="0"/>
            </a:br>
            <a:r>
              <a:rPr dirty="0"/>
              <a:t>  - </a:t>
            </a:r>
            <a:r>
              <a:rPr lang="fr-FR" dirty="0"/>
              <a:t>a</a:t>
            </a:r>
            <a:r>
              <a:rPr dirty="0" err="1"/>
              <a:t>ménagement</a:t>
            </a:r>
            <a:r>
              <a:rPr dirty="0"/>
              <a:t> de </a:t>
            </a:r>
            <a:r>
              <a:rPr dirty="0" err="1"/>
              <a:t>locaux</a:t>
            </a:r>
            <a:r>
              <a:rPr dirty="0"/>
              <a:t> </a:t>
            </a:r>
            <a:r>
              <a:rPr dirty="0" err="1"/>
              <a:t>d’activités</a:t>
            </a:r>
            <a:endParaRPr lang="fr-FR" dirty="0"/>
          </a:p>
          <a:p>
            <a:pPr marL="0" indent="0">
              <a:buNone/>
            </a:pPr>
            <a:endParaRPr lang="fr-FR" kern="50" dirty="0">
              <a:latin typeface="Arial" panose="020B0604020202020204" pitchFamily="34" charset="0"/>
              <a:ea typeface="SimSun" panose="02010600030101010101" pitchFamily="2" charset="-122"/>
              <a:cs typeface="Mangal" panose="02040503050203030202" pitchFamily="18" charset="0"/>
            </a:endParaRPr>
          </a:p>
          <a:p>
            <a:pPr marL="0" indent="0">
              <a:buNone/>
            </a:pPr>
            <a:r>
              <a:rPr lang="fr-FR" sz="2100" kern="50" dirty="0">
                <a:latin typeface="Arial" panose="020B0604020202020204" pitchFamily="34" charset="0"/>
                <a:ea typeface="SimSun" panose="02010600030101010101" pitchFamily="2" charset="-122"/>
                <a:cs typeface="Mangal" panose="02040503050203030202" pitchFamily="18" charset="0"/>
              </a:rPr>
              <a:t>Sont exclus les équipements spécifiques à l’activité de l’entreprise </a:t>
            </a:r>
            <a:r>
              <a:rPr lang="fr-FR" sz="2100" kern="50" dirty="0">
                <a:solidFill>
                  <a:srgbClr val="000000"/>
                </a:solidFill>
                <a:latin typeface="Arial" panose="020B0604020202020204" pitchFamily="34" charset="0"/>
                <a:ea typeface="SimSun" panose="02010600030101010101" pitchFamily="2" charset="-122"/>
                <a:cs typeface="Mangal" panose="02040503050203030202" pitchFamily="18" charset="0"/>
              </a:rPr>
              <a:t>(biens mobiliers et des machines-outils rentrant dans le processus de fabrication).</a:t>
            </a:r>
            <a:endParaRPr lang="fr-FR" sz="2100" kern="50" dirty="0">
              <a:latin typeface="Times New Roman" panose="02020603050405020304" pitchFamily="18" charset="0"/>
              <a:ea typeface="SimSun" panose="02010600030101010101" pitchFamily="2" charset="-122"/>
              <a:cs typeface="Mangal" panose="02040503050203030202" pitchFamily="18" charset="0"/>
            </a:endParaRPr>
          </a:p>
          <a:p>
            <a:pPr marL="400050" lvl="1" indent="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r-FR" dirty="0"/>
              <a:t>Quel est le montant de l’aide ?</a:t>
            </a:r>
            <a:endParaRPr dirty="0"/>
          </a:p>
        </p:txBody>
      </p:sp>
      <p:sp>
        <p:nvSpPr>
          <p:cNvPr id="3" name="Content Placeholder 2"/>
          <p:cNvSpPr>
            <a:spLocks noGrp="1"/>
          </p:cNvSpPr>
          <p:nvPr>
            <p:ph idx="1"/>
          </p:nvPr>
        </p:nvSpPr>
        <p:spPr>
          <a:xfrm>
            <a:off x="457200" y="1600200"/>
            <a:ext cx="8311896" cy="4525963"/>
          </a:xfrm>
        </p:spPr>
        <p:txBody>
          <a:bodyPr>
            <a:normAutofit lnSpcReduction="10000"/>
          </a:bodyPr>
          <a:lstStyle/>
          <a:p>
            <a:r>
              <a:rPr dirty="0"/>
              <a:t>Subvention </a:t>
            </a:r>
            <a:r>
              <a:rPr lang="fr-FR" dirty="0"/>
              <a:t>du Département</a:t>
            </a:r>
            <a:r>
              <a:rPr dirty="0"/>
              <a:t> : </a:t>
            </a:r>
          </a:p>
          <a:p>
            <a:pPr marL="400050" lvl="1" indent="0">
              <a:buNone/>
            </a:pPr>
            <a:r>
              <a:rPr lang="fr-FR" sz="2400" dirty="0"/>
              <a:t>Montant maxi de la subvention : 40 000 €</a:t>
            </a:r>
          </a:p>
          <a:p>
            <a:pPr marL="400050" lvl="1" indent="0">
              <a:buNone/>
            </a:pPr>
            <a:endParaRPr sz="2400" dirty="0"/>
          </a:p>
          <a:p>
            <a:r>
              <a:rPr dirty="0" err="1"/>
              <a:t>Cofinancement</a:t>
            </a:r>
            <a:r>
              <a:rPr dirty="0"/>
              <a:t> de l</a:t>
            </a:r>
            <a:r>
              <a:rPr lang="fr-FR" dirty="0"/>
              <a:t>a Communauté de communes</a:t>
            </a:r>
            <a:r>
              <a:rPr dirty="0"/>
              <a:t> </a:t>
            </a:r>
            <a:r>
              <a:rPr lang="fr-FR" dirty="0"/>
              <a:t>Loire </a:t>
            </a:r>
            <a:r>
              <a:rPr lang="fr-FR" dirty="0" err="1"/>
              <a:t>Semène</a:t>
            </a:r>
            <a:r>
              <a:rPr lang="fr-FR" dirty="0"/>
              <a:t> </a:t>
            </a:r>
            <a:r>
              <a:rPr dirty="0"/>
              <a:t>: </a:t>
            </a:r>
            <a:endParaRPr lang="fr-FR" dirty="0"/>
          </a:p>
          <a:p>
            <a:pPr marL="0" indent="0" algn="ctr">
              <a:buNone/>
            </a:pPr>
            <a:r>
              <a:rPr sz="2400" dirty="0"/>
              <a:t>10 % de la subvention du département, </a:t>
            </a:r>
            <a:r>
              <a:rPr lang="fr-FR" sz="2400" dirty="0"/>
              <a:t>soit </a:t>
            </a:r>
            <a:r>
              <a:rPr sz="2400" dirty="0"/>
              <a:t>maximum 4 000 €</a:t>
            </a:r>
            <a:endParaRPr lang="fr-FR" sz="2400" dirty="0"/>
          </a:p>
          <a:p>
            <a:pPr marL="0" indent="0" algn="ctr">
              <a:buNone/>
            </a:pPr>
            <a:endParaRPr lang="fr-FR" sz="2400" b="1" u="sng" kern="50" dirty="0">
              <a:latin typeface="Arial" panose="020B0604020202020204" pitchFamily="34" charset="0"/>
              <a:ea typeface="SimSun" panose="02010600030101010101" pitchFamily="2" charset="-122"/>
              <a:cs typeface="Mangal" panose="02040503050203030202" pitchFamily="18" charset="0"/>
            </a:endParaRPr>
          </a:p>
          <a:p>
            <a:pPr marL="0" indent="0" algn="ctr">
              <a:buNone/>
            </a:pPr>
            <a:r>
              <a:rPr lang="fr-FR" sz="2000" b="1" u="sng" kern="50" dirty="0">
                <a:ea typeface="SimSun" panose="02010600030101010101" pitchFamily="2" charset="-122"/>
                <a:cs typeface="Mangal" panose="02040503050203030202" pitchFamily="18" charset="0"/>
              </a:rPr>
              <a:t>Contact</a:t>
            </a:r>
            <a:endParaRPr lang="fr-FR" sz="2000" kern="50" dirty="0">
              <a:ea typeface="SimSun" panose="02010600030101010101" pitchFamily="2" charset="-122"/>
              <a:cs typeface="Mangal" panose="02040503050203030202" pitchFamily="18" charset="0"/>
            </a:endParaRPr>
          </a:p>
          <a:p>
            <a:pPr marL="0" indent="0" algn="just">
              <a:buNone/>
            </a:pPr>
            <a:r>
              <a:rPr lang="fr-FR" sz="1200" kern="50" dirty="0">
                <a:latin typeface="Arial" panose="020B0604020202020204" pitchFamily="34" charset="0"/>
                <a:ea typeface="SimSun" panose="02010600030101010101" pitchFamily="2" charset="-122"/>
                <a:cs typeface="Mangal" panose="02040503050203030202" pitchFamily="18" charset="0"/>
              </a:rPr>
              <a:t> </a:t>
            </a:r>
            <a:endParaRPr lang="fr-FR" sz="1200" kern="50" dirty="0">
              <a:latin typeface="Times New Roman" panose="02020603050405020304" pitchFamily="18" charset="0"/>
              <a:ea typeface="SimSun" panose="02010600030101010101" pitchFamily="2" charset="-122"/>
              <a:cs typeface="Mangal" panose="02040503050203030202" pitchFamily="18" charset="0"/>
            </a:endParaRPr>
          </a:p>
          <a:p>
            <a:pPr marL="0" indent="0" algn="ctr">
              <a:buNone/>
            </a:pPr>
            <a:r>
              <a:rPr lang="fr-FR" sz="2000" dirty="0"/>
              <a:t>Chambre de commerce et d’industrie de Haute-Loire</a:t>
            </a:r>
          </a:p>
          <a:p>
            <a:pPr marL="0" lvl="0" indent="0" algn="ctr">
              <a:buNone/>
            </a:pPr>
            <a:r>
              <a:rPr lang="fr-FR" sz="2000" dirty="0"/>
              <a:t>04.71.09.90.00 (siège du Puy en Velay)</a:t>
            </a:r>
          </a:p>
          <a:p>
            <a:pPr marL="400050" lvl="1" indent="0">
              <a:buNone/>
            </a:pPr>
            <a:endParaRPr sz="2400" dirty="0"/>
          </a:p>
        </p:txBody>
      </p:sp>
    </p:spTree>
    <p:extLst>
      <p:ext uri="{BB962C8B-B14F-4D97-AF65-F5344CB8AC3E}">
        <p14:creationId xmlns:p14="http://schemas.microsoft.com/office/powerpoint/2010/main" val="217347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70"/>
            <a:ext cx="8229600" cy="1143000"/>
          </a:xfrm>
        </p:spPr>
        <p:txBody>
          <a:bodyPr/>
          <a:lstStyle/>
          <a:p>
            <a:r>
              <a:rPr lang="fr-FR" dirty="0"/>
              <a:t>Quels sont les activités éligibles ?</a:t>
            </a:r>
            <a:endParaRPr dirty="0"/>
          </a:p>
        </p:txBody>
      </p:sp>
      <p:sp>
        <p:nvSpPr>
          <p:cNvPr id="3" name="Content Placeholder 2"/>
          <p:cNvSpPr>
            <a:spLocks noGrp="1"/>
          </p:cNvSpPr>
          <p:nvPr>
            <p:ph idx="1"/>
          </p:nvPr>
        </p:nvSpPr>
        <p:spPr>
          <a:xfrm>
            <a:off x="457200" y="1033272"/>
            <a:ext cx="8229600" cy="5669280"/>
          </a:xfrm>
        </p:spPr>
        <p:txBody>
          <a:bodyPr>
            <a:normAutofit/>
          </a:bodyPr>
          <a:lstStyle/>
          <a:p>
            <a:pPr>
              <a:spcAft>
                <a:spcPts val="1800"/>
              </a:spcAft>
            </a:pPr>
            <a:r>
              <a:rPr sz="2800" dirty="0" err="1"/>
              <a:t>Entreprises</a:t>
            </a:r>
            <a:r>
              <a:rPr lang="fr-FR" sz="2800" dirty="0"/>
              <a:t> futures utilisatrices des locaux </a:t>
            </a:r>
            <a:r>
              <a:rPr sz="2800" dirty="0"/>
              <a:t>:</a:t>
            </a:r>
          </a:p>
          <a:p>
            <a:pPr marL="793115" lvl="1" algn="just">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Industrie</a:t>
            </a:r>
            <a:r>
              <a:rPr lang="fr-FR" sz="1800" kern="0" dirty="0">
                <a:latin typeface="Arial" panose="020B0604020202020204" pitchFamily="34" charset="0"/>
                <a:ea typeface="Times New Roman" panose="02020603050405020304" pitchFamily="18" charset="0"/>
                <a:cs typeface="Mangal" panose="02040503050203030202" pitchFamily="18" charset="0"/>
              </a:rPr>
              <a:t> dont l’i</a:t>
            </a:r>
            <a:r>
              <a:rPr lang="fr-FR" sz="1800" kern="0" dirty="0">
                <a:effectLst/>
                <a:latin typeface="Arial" panose="020B0604020202020204" pitchFamily="34" charset="0"/>
                <a:ea typeface="Times New Roman" panose="02020603050405020304" pitchFamily="18" charset="0"/>
                <a:cs typeface="Mangal" panose="02040503050203030202" pitchFamily="18" charset="0"/>
              </a:rPr>
              <a:t>ndustrie agro-alimentaire, </a:t>
            </a:r>
            <a:endParaRPr lang="fr-FR" sz="1800" kern="50" dirty="0">
              <a:latin typeface="Times New Roman" panose="02020603050405020304" pitchFamily="18" charset="0"/>
              <a:ea typeface="SimSun" panose="02010600030101010101" pitchFamily="2" charset="-122"/>
              <a:cs typeface="Mangal" panose="02040503050203030202" pitchFamily="18" charset="0"/>
            </a:endParaRPr>
          </a:p>
          <a:p>
            <a:pPr marL="793115" lvl="1" algn="just">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Artisanat de production ou de </a:t>
            </a:r>
            <a:r>
              <a:rPr lang="fr-FR" sz="1800" kern="0" dirty="0">
                <a:latin typeface="Arial" panose="020B0604020202020204" pitchFamily="34" charset="0"/>
                <a:ea typeface="Times New Roman" panose="02020603050405020304" pitchFamily="18" charset="0"/>
                <a:cs typeface="Mangal" panose="02040503050203030202" pitchFamily="18" charset="0"/>
              </a:rPr>
              <a:t>transformation (commerces de détail non éligibles), </a:t>
            </a:r>
            <a:endParaRPr lang="fr-FR" sz="1800" kern="50" dirty="0">
              <a:latin typeface="Times New Roman" panose="02020603050405020304" pitchFamily="18" charset="0"/>
              <a:ea typeface="SimSun" panose="02010600030101010101" pitchFamily="2" charset="-122"/>
              <a:cs typeface="Mangal" panose="02040503050203030202" pitchFamily="18" charset="0"/>
            </a:endParaRPr>
          </a:p>
          <a:p>
            <a:pPr marL="793115" lvl="1" algn="just">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Services aux entreprises,</a:t>
            </a:r>
            <a:endParaRPr lang="fr-FR" sz="1800" kern="50" dirty="0">
              <a:latin typeface="Times New Roman" panose="02020603050405020304" pitchFamily="18" charset="0"/>
              <a:ea typeface="SimSun" panose="02010600030101010101" pitchFamily="2" charset="-122"/>
              <a:cs typeface="Mangal" panose="02040503050203030202" pitchFamily="18" charset="0"/>
            </a:endParaRPr>
          </a:p>
          <a:p>
            <a:pPr marL="793115" lvl="1" algn="just">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Prestations de services techniques à l’industrie (cabinets d’étude et d’ingénierie),</a:t>
            </a:r>
            <a:endParaRPr lang="fr-FR" sz="1800" kern="50" dirty="0">
              <a:latin typeface="Times New Roman" panose="02020603050405020304" pitchFamily="18" charset="0"/>
              <a:ea typeface="SimSun" panose="02010600030101010101" pitchFamily="2" charset="-122"/>
              <a:cs typeface="Mangal" panose="02040503050203030202" pitchFamily="18" charset="0"/>
            </a:endParaRPr>
          </a:p>
          <a:p>
            <a:pPr marL="793115" lvl="1">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Logistique,</a:t>
            </a:r>
            <a:endParaRPr lang="fr-FR" sz="1800" kern="50" dirty="0">
              <a:latin typeface="Times New Roman" panose="02020603050405020304" pitchFamily="18" charset="0"/>
              <a:ea typeface="SimSun" panose="02010600030101010101" pitchFamily="2" charset="-122"/>
              <a:cs typeface="Mangal" panose="02040503050203030202" pitchFamily="18" charset="0"/>
            </a:endParaRPr>
          </a:p>
          <a:p>
            <a:pPr marL="793115" lvl="1" algn="just">
              <a:lnSpc>
                <a:spcPct val="120000"/>
              </a:lnSpc>
              <a:spcBef>
                <a:spcPts val="600"/>
              </a:spcBef>
              <a:spcAft>
                <a:spcPts val="600"/>
              </a:spcAft>
              <a:buFont typeface="Symbol" panose="05050102010706020507" pitchFamily="18" charset="2"/>
              <a:buChar char="·"/>
            </a:pPr>
            <a:r>
              <a:rPr lang="fr-FR" sz="1800" kern="0" dirty="0">
                <a:effectLst/>
                <a:latin typeface="Arial" panose="020B0604020202020204" pitchFamily="34" charset="0"/>
                <a:ea typeface="Times New Roman" panose="02020603050405020304" pitchFamily="18" charset="0"/>
                <a:cs typeface="Mangal" panose="02040503050203030202" pitchFamily="18" charset="0"/>
              </a:rPr>
              <a:t>Entreprises de commerce de gros</a:t>
            </a:r>
          </a:p>
          <a:p>
            <a:pPr marL="506730" lvl="1" indent="0">
              <a:lnSpc>
                <a:spcPct val="120000"/>
              </a:lnSpc>
              <a:spcBef>
                <a:spcPts val="300"/>
              </a:spcBef>
              <a:spcAft>
                <a:spcPts val="300"/>
              </a:spcAft>
              <a:buNone/>
            </a:pPr>
            <a:endParaRPr lang="fr-FR" sz="1800" kern="0" dirty="0">
              <a:effectLst/>
              <a:latin typeface="Arial" panose="020B0604020202020204" pitchFamily="34" charset="0"/>
              <a:ea typeface="Times New Roman" panose="02020603050405020304" pitchFamily="18" charset="0"/>
              <a:cs typeface="Mangal" panose="02040503050203030202" pitchFamily="18" charset="0"/>
            </a:endParaRPr>
          </a:p>
          <a:p>
            <a:pPr marL="106680" indent="0">
              <a:lnSpc>
                <a:spcPct val="120000"/>
              </a:lnSpc>
              <a:spcBef>
                <a:spcPts val="1200"/>
              </a:spcBef>
              <a:spcAft>
                <a:spcPts val="300"/>
              </a:spcAft>
              <a:buNone/>
            </a:pPr>
            <a:r>
              <a:rPr lang="fr-FR" sz="1600" kern="0" dirty="0">
                <a:effectLst/>
                <a:latin typeface="Arial" panose="020B0604020202020204" pitchFamily="34" charset="0"/>
                <a:ea typeface="Times New Roman" panose="02020603050405020304" pitchFamily="18" charset="0"/>
                <a:cs typeface="Mangal" panose="02040503050203030202" pitchFamily="18" charset="0"/>
              </a:rPr>
              <a:t>Attester d’une inscription au registre du commerc</a:t>
            </a:r>
            <a:r>
              <a:rPr lang="fr-FR" sz="1600" kern="0" dirty="0">
                <a:latin typeface="Arial" panose="020B0604020202020204" pitchFamily="34" charset="0"/>
                <a:ea typeface="Times New Roman" panose="02020603050405020304" pitchFamily="18" charset="0"/>
                <a:cs typeface="Mangal" panose="02040503050203030202" pitchFamily="18" charset="0"/>
              </a:rPr>
              <a:t>e et des sociétés, ou au répertoire des métiers</a:t>
            </a:r>
            <a:endParaRPr lang="fr-FR" sz="1600" kern="0" dirty="0">
              <a:effectLst/>
              <a:latin typeface="Arial" panose="020B0604020202020204" pitchFamily="34" charset="0"/>
              <a:ea typeface="Times New Roman" panose="02020603050405020304" pitchFamily="18" charset="0"/>
              <a:cs typeface="Mangal" panose="02040503050203030202" pitchFamily="18" charset="0"/>
            </a:endParaRPr>
          </a:p>
          <a:p>
            <a:pPr marL="506730" lvl="1" indent="0">
              <a:lnSpc>
                <a:spcPct val="120000"/>
              </a:lnSpc>
              <a:spcBef>
                <a:spcPts val="0"/>
              </a:spcBef>
              <a:buNone/>
            </a:pPr>
            <a:endParaRPr lang="fr-FR" sz="1800" kern="50" dirty="0">
              <a:effectLst/>
              <a:latin typeface="Times New Roman" panose="02020603050405020304" pitchFamily="18" charset="0"/>
              <a:ea typeface="SimSun" panose="02010600030101010101" pitchFamily="2" charset="-122"/>
              <a:cs typeface="Mangal" panose="02040503050203030202"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70"/>
            <a:ext cx="8229600" cy="1143000"/>
          </a:xfrm>
        </p:spPr>
        <p:txBody>
          <a:bodyPr/>
          <a:lstStyle/>
          <a:p>
            <a:r>
              <a:rPr lang="fr-FR" dirty="0"/>
              <a:t>Quelles sont les activités exclues ?</a:t>
            </a:r>
            <a:endParaRPr dirty="0"/>
          </a:p>
        </p:txBody>
      </p:sp>
      <p:sp>
        <p:nvSpPr>
          <p:cNvPr id="3" name="Content Placeholder 2"/>
          <p:cNvSpPr>
            <a:spLocks noGrp="1"/>
          </p:cNvSpPr>
          <p:nvPr>
            <p:ph idx="1"/>
          </p:nvPr>
        </p:nvSpPr>
        <p:spPr>
          <a:xfrm>
            <a:off x="457200" y="1033272"/>
            <a:ext cx="8229600" cy="5669280"/>
          </a:xfrm>
        </p:spPr>
        <p:txBody>
          <a:bodyPr>
            <a:normAutofit lnSpcReduction="10000"/>
          </a:bodyPr>
          <a:lstStyle/>
          <a:p>
            <a:pPr marL="0" indent="0">
              <a:buNone/>
            </a:pPr>
            <a:r>
              <a:rPr lang="fr-FR" sz="3000" dirty="0"/>
              <a:t>Sont exclues de ce dispositif les entreprises :</a:t>
            </a:r>
          </a:p>
          <a:p>
            <a:r>
              <a:rPr lang="fr-FR" sz="1600" dirty="0">
                <a:solidFill>
                  <a:srgbClr val="000000"/>
                </a:solidFill>
                <a:effectLst/>
                <a:latin typeface="Arial" panose="020B0604020202020204" pitchFamily="34" charset="0"/>
                <a:ea typeface="Times New Roman" panose="02020603050405020304" pitchFamily="18" charset="0"/>
              </a:rPr>
              <a:t>les exploitations agricoles, </a:t>
            </a:r>
          </a:p>
          <a:p>
            <a:r>
              <a:rPr lang="fr-FR" sz="1600" dirty="0">
                <a:solidFill>
                  <a:srgbClr val="000000"/>
                </a:solidFill>
                <a:effectLst/>
                <a:latin typeface="Arial" panose="020B0604020202020204" pitchFamily="34" charset="0"/>
                <a:ea typeface="Times New Roman" panose="02020603050405020304" pitchFamily="18" charset="0"/>
              </a:rPr>
              <a:t>les professions libérales, </a:t>
            </a:r>
          </a:p>
          <a:p>
            <a:r>
              <a:rPr lang="fr-FR" sz="1600" dirty="0">
                <a:solidFill>
                  <a:srgbClr val="000000"/>
                </a:solidFill>
                <a:effectLst/>
                <a:latin typeface="Arial" panose="020B0604020202020204" pitchFamily="34" charset="0"/>
                <a:ea typeface="Times New Roman" panose="02020603050405020304" pitchFamily="18" charset="0"/>
              </a:rPr>
              <a:t>les pharmacies, </a:t>
            </a:r>
          </a:p>
          <a:p>
            <a:r>
              <a:rPr lang="fr-FR" sz="1600" dirty="0">
                <a:solidFill>
                  <a:srgbClr val="000000"/>
                </a:solidFill>
                <a:effectLst/>
                <a:latin typeface="Arial" panose="020B0604020202020204" pitchFamily="34" charset="0"/>
                <a:ea typeface="Times New Roman" panose="02020603050405020304" pitchFamily="18" charset="0"/>
              </a:rPr>
              <a:t>les activités principales de services juridiques, comptables, financiers et courtage, </a:t>
            </a:r>
          </a:p>
          <a:p>
            <a:r>
              <a:rPr lang="fr-FR" sz="1600" dirty="0">
                <a:solidFill>
                  <a:srgbClr val="000000"/>
                </a:solidFill>
                <a:effectLst/>
                <a:latin typeface="Arial" panose="020B0604020202020204" pitchFamily="34" charset="0"/>
                <a:ea typeface="Times New Roman" panose="02020603050405020304" pitchFamily="18" charset="0"/>
              </a:rPr>
              <a:t>les banques et assurances, </a:t>
            </a:r>
          </a:p>
          <a:p>
            <a:r>
              <a:rPr lang="fr-FR" sz="1600" dirty="0">
                <a:solidFill>
                  <a:srgbClr val="000000"/>
                </a:solidFill>
                <a:effectLst/>
                <a:latin typeface="Arial" panose="020B0604020202020204" pitchFamily="34" charset="0"/>
                <a:ea typeface="Times New Roman" panose="02020603050405020304" pitchFamily="18" charset="0"/>
              </a:rPr>
              <a:t>les agences immobilières, de recrutement, </a:t>
            </a:r>
          </a:p>
          <a:p>
            <a:r>
              <a:rPr lang="fr-FR" sz="1600" dirty="0">
                <a:solidFill>
                  <a:srgbClr val="000000"/>
                </a:solidFill>
                <a:effectLst/>
                <a:latin typeface="Arial" panose="020B0604020202020204" pitchFamily="34" charset="0"/>
                <a:ea typeface="Times New Roman" panose="02020603050405020304" pitchFamily="18" charset="0"/>
              </a:rPr>
              <a:t>les commerces de détail (notamment tous les codes NAF commençant par 47), </a:t>
            </a:r>
          </a:p>
          <a:p>
            <a:r>
              <a:rPr lang="fr-FR" sz="1600" dirty="0">
                <a:solidFill>
                  <a:srgbClr val="000000"/>
                </a:solidFill>
                <a:effectLst/>
                <a:latin typeface="Arial" panose="020B0604020202020204" pitchFamily="34" charset="0"/>
                <a:ea typeface="Times New Roman" panose="02020603050405020304" pitchFamily="18" charset="0"/>
              </a:rPr>
              <a:t>les commerces non sédentaires, </a:t>
            </a:r>
          </a:p>
          <a:p>
            <a:r>
              <a:rPr lang="fr-FR" sz="1600" dirty="0">
                <a:solidFill>
                  <a:srgbClr val="000000"/>
                </a:solidFill>
                <a:effectLst/>
                <a:latin typeface="Arial" panose="020B0604020202020204" pitchFamily="34" charset="0"/>
                <a:ea typeface="Times New Roman" panose="02020603050405020304" pitchFamily="18" charset="0"/>
              </a:rPr>
              <a:t>les activités de restauration rapide, </a:t>
            </a:r>
          </a:p>
          <a:p>
            <a:r>
              <a:rPr lang="fr-FR" sz="1600" dirty="0">
                <a:solidFill>
                  <a:srgbClr val="000000"/>
                </a:solidFill>
                <a:effectLst/>
                <a:latin typeface="Arial" panose="020B0604020202020204" pitchFamily="34" charset="0"/>
                <a:ea typeface="Times New Roman" panose="02020603050405020304" pitchFamily="18" charset="0"/>
              </a:rPr>
              <a:t>les cantines, </a:t>
            </a:r>
          </a:p>
          <a:p>
            <a:r>
              <a:rPr lang="fr-FR" sz="1600" dirty="0">
                <a:solidFill>
                  <a:srgbClr val="000000"/>
                </a:solidFill>
                <a:effectLst/>
                <a:latin typeface="Arial" panose="020B0604020202020204" pitchFamily="34" charset="0"/>
                <a:ea typeface="Times New Roman" panose="02020603050405020304" pitchFamily="18" charset="0"/>
              </a:rPr>
              <a:t>les restaurants d’entreprise, </a:t>
            </a:r>
          </a:p>
          <a:p>
            <a:r>
              <a:rPr lang="fr-FR" sz="1600" dirty="0">
                <a:solidFill>
                  <a:srgbClr val="000000"/>
                </a:solidFill>
                <a:effectLst/>
                <a:latin typeface="Arial" panose="020B0604020202020204" pitchFamily="34" charset="0"/>
                <a:ea typeface="Times New Roman" panose="02020603050405020304" pitchFamily="18" charset="0"/>
              </a:rPr>
              <a:t>les activités d’hôtellerie (NAF 55), d’hôtellerie de plein air, de location de meublés, de gîtes, de chambres d’hôtes et de villages de vacances, </a:t>
            </a:r>
          </a:p>
          <a:p>
            <a:r>
              <a:rPr lang="fr-FR" sz="1600" dirty="0">
                <a:solidFill>
                  <a:srgbClr val="000000"/>
                </a:solidFill>
                <a:effectLst/>
                <a:latin typeface="Arial" panose="020B0604020202020204" pitchFamily="34" charset="0"/>
                <a:ea typeface="Times New Roman" panose="02020603050405020304" pitchFamily="18" charset="0"/>
              </a:rPr>
              <a:t>les discothèques et dancing, </a:t>
            </a:r>
          </a:p>
          <a:p>
            <a:r>
              <a:rPr lang="fr-FR" sz="1600" dirty="0">
                <a:solidFill>
                  <a:srgbClr val="000000"/>
                </a:solidFill>
                <a:effectLst/>
                <a:latin typeface="Arial" panose="020B0604020202020204" pitchFamily="34" charset="0"/>
                <a:ea typeface="Times New Roman" panose="02020603050405020304" pitchFamily="18" charset="0"/>
              </a:rPr>
              <a:t>les auto-écoles, </a:t>
            </a:r>
          </a:p>
          <a:p>
            <a:r>
              <a:rPr lang="fr-FR" sz="1600" dirty="0">
                <a:solidFill>
                  <a:srgbClr val="000000"/>
                </a:solidFill>
                <a:effectLst/>
                <a:latin typeface="Arial" panose="020B0604020202020204" pitchFamily="34" charset="0"/>
                <a:ea typeface="Times New Roman" panose="02020603050405020304" pitchFamily="18" charset="0"/>
              </a:rPr>
              <a:t>les activités d’achat-revente de véhicules. </a:t>
            </a:r>
          </a:p>
          <a:p>
            <a:pPr marL="0" indent="0">
              <a:buNone/>
            </a:pPr>
            <a:endParaRPr lang="fr-FR" sz="1600" dirty="0">
              <a:solidFill>
                <a:srgbClr val="000000"/>
              </a:solidFill>
              <a:effectLst/>
              <a:latin typeface="Arial" panose="020B0604020202020204" pitchFamily="34" charset="0"/>
              <a:ea typeface="Times New Roman" panose="02020603050405020304" pitchFamily="18" charset="0"/>
            </a:endParaRPr>
          </a:p>
          <a:p>
            <a:pPr marL="0" indent="0">
              <a:buNone/>
            </a:pPr>
            <a:r>
              <a:rPr lang="fr-FR" sz="1600" dirty="0">
                <a:solidFill>
                  <a:srgbClr val="000000"/>
                </a:solidFill>
                <a:effectLst/>
                <a:latin typeface="Arial" panose="020B0604020202020204" pitchFamily="34" charset="0"/>
                <a:ea typeface="Times New Roman" panose="02020603050405020304" pitchFamily="18" charset="0"/>
              </a:rPr>
              <a:t>Pour les activités de négoce et de réparation de véhicules automobiles, cette dernière activité doit être prépondérante en termes d’activité. </a:t>
            </a:r>
            <a:endParaRPr sz="1600" dirty="0"/>
          </a:p>
        </p:txBody>
      </p:sp>
    </p:spTree>
    <p:extLst>
      <p:ext uri="{BB962C8B-B14F-4D97-AF65-F5344CB8AC3E}">
        <p14:creationId xmlns:p14="http://schemas.microsoft.com/office/powerpoint/2010/main" val="254652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fr-FR" dirty="0"/>
              <a:t>Quels sont les b</a:t>
            </a:r>
            <a:r>
              <a:rPr dirty="0" err="1"/>
              <a:t>énéficiaires</a:t>
            </a:r>
            <a:r>
              <a:rPr dirty="0"/>
              <a:t> de </a:t>
            </a:r>
            <a:r>
              <a:rPr dirty="0" err="1"/>
              <a:t>l’aide</a:t>
            </a:r>
            <a:r>
              <a:rPr lang="fr-FR" dirty="0"/>
              <a:t> ?</a:t>
            </a:r>
            <a:endParaRPr dirty="0"/>
          </a:p>
        </p:txBody>
      </p:sp>
      <p:sp>
        <p:nvSpPr>
          <p:cNvPr id="3" name="Content Placeholder 2"/>
          <p:cNvSpPr>
            <a:spLocks noGrp="1"/>
          </p:cNvSpPr>
          <p:nvPr>
            <p:ph idx="1"/>
          </p:nvPr>
        </p:nvSpPr>
        <p:spPr>
          <a:xfrm>
            <a:off x="457200" y="1074737"/>
            <a:ext cx="8229600" cy="5097463"/>
          </a:xfrm>
        </p:spPr>
        <p:txBody>
          <a:bodyPr>
            <a:normAutofit fontScale="92500" lnSpcReduction="20000"/>
          </a:bodyPr>
          <a:lstStyle/>
          <a:p>
            <a:pPr marL="0" indent="0" algn="just">
              <a:spcAft>
                <a:spcPts val="600"/>
              </a:spcAft>
              <a:buNone/>
            </a:pPr>
            <a:r>
              <a:rPr lang="fr-FR" sz="3800" kern="50" dirty="0">
                <a:solidFill>
                  <a:srgbClr val="000000"/>
                </a:solidFill>
                <a:effectLst/>
                <a:ea typeface="SimSun" panose="02010600030101010101" pitchFamily="2" charset="-122"/>
                <a:cs typeface="Mangal" panose="02040503050203030202" pitchFamily="18" charset="0"/>
              </a:rPr>
              <a:t>• Maître d’ouvrage privé :</a:t>
            </a:r>
            <a:endParaRPr lang="fr-FR" sz="3800" kern="50" dirty="0">
              <a:effectLst/>
              <a:ea typeface="SimSun" panose="02010600030101010101" pitchFamily="2" charset="-122"/>
              <a:cs typeface="Mangal" panose="02040503050203030202" pitchFamily="18" charset="0"/>
            </a:endParaRPr>
          </a:p>
          <a:p>
            <a:pPr marL="107315" indent="0" algn="just">
              <a:spcAft>
                <a:spcPts val="600"/>
              </a:spcAft>
              <a:buNone/>
            </a:pP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 </a:t>
            </a:r>
            <a:r>
              <a:rPr lang="fr-FR" sz="1900" b="1"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l’entreprise exploitante qui mène l’activité productive </a:t>
            </a: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lorsqu’elle assure directement le coût du projet ou bénéficie d’un bail à construction</a:t>
            </a:r>
          </a:p>
          <a:p>
            <a:pPr marL="107315" indent="0" algn="just">
              <a:spcAft>
                <a:spcPts val="600"/>
              </a:spcAft>
              <a:buNone/>
            </a:pP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 </a:t>
            </a:r>
            <a:r>
              <a:rPr lang="fr-FR" sz="1900" b="1"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une SCI ou toute autre société immobilière à condition qu’au moins 51% des parts de la SCI ou société concernée soit détenu par l’entreprise exploitante et/ou par les actionnaires majoritaires de l’entreprise exploitante </a:t>
            </a: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et que le bâtiment soit exclusivement affecté à la réalisation des activités de l’entreprise exploitan</a:t>
            </a:r>
            <a:r>
              <a:rPr lang="fr-FR" sz="1900" kern="50" dirty="0">
                <a:solidFill>
                  <a:srgbClr val="000000"/>
                </a:solidFill>
                <a:latin typeface="Arial" panose="020B0604020202020204" pitchFamily="34" charset="0"/>
                <a:ea typeface="SimSun" panose="02010600030101010101" pitchFamily="2" charset="-122"/>
                <a:cs typeface="Mangal" panose="02040503050203030202" pitchFamily="18" charset="0"/>
              </a:rPr>
              <a:t>te</a:t>
            </a:r>
            <a:endPar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endParaRPr>
          </a:p>
          <a:p>
            <a:pPr marL="107315" indent="0" algn="just">
              <a:spcAft>
                <a:spcPts val="600"/>
              </a:spcAft>
              <a:buNone/>
            </a:pP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 </a:t>
            </a:r>
            <a:r>
              <a:rPr lang="fr-FR" sz="1900" b="1"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un crédit bailleur </a:t>
            </a: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lorsque le crédit bailleur est une entreprise éligible</a:t>
            </a:r>
            <a:endParaRPr lang="fr-FR" sz="19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just">
              <a:buNone/>
            </a:pPr>
            <a:r>
              <a:rPr lang="fr-FR" sz="1900" b="1" kern="50" dirty="0">
                <a:solidFill>
                  <a:srgbClr val="000000"/>
                </a:solidFill>
                <a:latin typeface="Arial" panose="020B0604020202020204" pitchFamily="34" charset="0"/>
                <a:ea typeface="SimSun" panose="02010600030101010101" pitchFamily="2" charset="-122"/>
                <a:cs typeface="Mangal" panose="02040503050203030202" pitchFamily="18" charset="0"/>
              </a:rPr>
              <a:t>E</a:t>
            </a:r>
            <a:r>
              <a:rPr lang="fr-FR" sz="1900" b="1"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xclusion : montages immobiliers en location pure </a:t>
            </a:r>
            <a:r>
              <a:rPr lang="fr-FR" sz="19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(pas de lien capitalistique entre bailleur et preneur). Les sociétés locataires auprès d’un tiers de leur bâtiment.</a:t>
            </a:r>
          </a:p>
          <a:p>
            <a:pPr marL="106680" indent="0" algn="just">
              <a:buNone/>
            </a:pPr>
            <a:endParaRPr lang="fr-FR" sz="1800" kern="50" dirty="0">
              <a:effectLst/>
              <a:latin typeface="Times New Roman" panose="02020603050405020304" pitchFamily="18" charset="0"/>
              <a:ea typeface="SimSun" panose="02010600030101010101" pitchFamily="2" charset="-122"/>
              <a:cs typeface="Mangal" panose="02040503050203030202" pitchFamily="18" charset="0"/>
            </a:endParaRPr>
          </a:p>
          <a:p>
            <a:pPr marL="0" indent="0" algn="just">
              <a:spcAft>
                <a:spcPts val="600"/>
              </a:spcAft>
              <a:buNone/>
            </a:pPr>
            <a:r>
              <a:rPr lang="fr-FR" sz="4100" kern="50" dirty="0">
                <a:solidFill>
                  <a:srgbClr val="000000"/>
                </a:solidFill>
                <a:effectLst/>
                <a:ea typeface="SimSun" panose="02010600030101010101" pitchFamily="2" charset="-122"/>
                <a:cs typeface="Mangal" panose="02040503050203030202" pitchFamily="18" charset="0"/>
              </a:rPr>
              <a:t>• Maître d’ouvrage public :</a:t>
            </a:r>
            <a:endParaRPr lang="fr-FR" sz="4100" kern="50" dirty="0">
              <a:effectLst/>
              <a:ea typeface="SimSun" panose="02010600030101010101" pitchFamily="2" charset="-122"/>
              <a:cs typeface="Mangal" panose="02040503050203030202" pitchFamily="18" charset="0"/>
            </a:endParaRPr>
          </a:p>
          <a:p>
            <a:pPr marL="106680" indent="0" algn="just">
              <a:buNone/>
            </a:pPr>
            <a:r>
              <a:rPr lang="fr-FR" sz="2100" kern="50" dirty="0">
                <a:solidFill>
                  <a:srgbClr val="000000"/>
                </a:solidFill>
                <a:effectLst/>
                <a:latin typeface="Arial" panose="020B0604020202020204" pitchFamily="34" charset="0"/>
                <a:ea typeface="SimSun" panose="02010600030101010101" pitchFamily="2" charset="-122"/>
                <a:cs typeface="Mangal" panose="02040503050203030202" pitchFamily="18" charset="0"/>
              </a:rPr>
              <a:t>• En cas de portage par un intermédiaire public</a:t>
            </a:r>
            <a:endParaRPr lang="fr-FR" sz="2100" kern="50" dirty="0">
              <a:effectLst/>
              <a:latin typeface="Times New Roman" panose="02020603050405020304" pitchFamily="18" charset="0"/>
              <a:ea typeface="SimSun" panose="02010600030101010101" pitchFamily="2" charset="-122"/>
              <a:cs typeface="Mangal" panose="02040503050203030202"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Quelles sont les dépenses éligibles ?</a:t>
            </a:r>
            <a:endParaRPr dirty="0"/>
          </a:p>
        </p:txBody>
      </p:sp>
      <p:sp>
        <p:nvSpPr>
          <p:cNvPr id="3" name="Content Placeholder 2"/>
          <p:cNvSpPr>
            <a:spLocks noGrp="1"/>
          </p:cNvSpPr>
          <p:nvPr>
            <p:ph idx="1"/>
          </p:nvPr>
        </p:nvSpPr>
        <p:spPr>
          <a:xfrm>
            <a:off x="457200" y="1295400"/>
            <a:ext cx="8229600" cy="5184648"/>
          </a:xfrm>
        </p:spPr>
        <p:txBody>
          <a:bodyPr>
            <a:normAutofit fontScale="92500" lnSpcReduction="10000"/>
          </a:bodyPr>
          <a:lstStyle/>
          <a:p>
            <a:pPr>
              <a:spcAft>
                <a:spcPts val="600"/>
              </a:spcAft>
            </a:pPr>
            <a:r>
              <a:rPr lang="fr-FR" sz="2400" b="1" u="sng" dirty="0"/>
              <a:t>Catégorie 1 </a:t>
            </a:r>
            <a:r>
              <a:rPr lang="fr-FR" sz="2400" dirty="0"/>
              <a:t>: </a:t>
            </a:r>
            <a:r>
              <a:rPr lang="fr-FR" sz="2400" b="1" dirty="0"/>
              <a:t>les travaux de construction, extension, rénovation, aménagement intérieur et d’amélioration de l’efficacité énergétique de bâtiment</a:t>
            </a:r>
          </a:p>
          <a:p>
            <a:pPr>
              <a:spcAft>
                <a:spcPts val="600"/>
              </a:spcAft>
            </a:pPr>
            <a:r>
              <a:rPr lang="fr-FR" sz="2400" b="1" u="sng" dirty="0"/>
              <a:t>Catégorie 2 </a:t>
            </a:r>
            <a:r>
              <a:rPr lang="fr-FR" sz="2400" dirty="0"/>
              <a:t>: </a:t>
            </a:r>
            <a:r>
              <a:rPr lang="fr-FR" sz="2400" b="1" dirty="0"/>
              <a:t>le prix d’achat de bâtiment </a:t>
            </a:r>
            <a:r>
              <a:rPr lang="fr-FR" sz="2400" dirty="0"/>
              <a:t>(honoraires de notaire non éligibles) avec ou sans travaux</a:t>
            </a:r>
          </a:p>
          <a:p>
            <a:pPr>
              <a:spcAft>
                <a:spcPts val="600"/>
              </a:spcAft>
            </a:pPr>
            <a:r>
              <a:rPr lang="fr-FR" sz="2400" b="1" u="sng" dirty="0"/>
              <a:t>Catégorie 3 </a:t>
            </a:r>
            <a:r>
              <a:rPr lang="fr-FR" sz="2400" dirty="0"/>
              <a:t>: </a:t>
            </a:r>
            <a:r>
              <a:rPr lang="fr-FR" sz="2400" b="1" dirty="0"/>
              <a:t>les dépenses d’aménagements extérieurs</a:t>
            </a:r>
            <a:r>
              <a:rPr lang="fr-FR" sz="2400" dirty="0"/>
              <a:t> (accès, parking, VRD…autres) si liées à des dépenses de catégories 1 ou 2 éligibles. </a:t>
            </a:r>
          </a:p>
          <a:p>
            <a:pPr>
              <a:spcAft>
                <a:spcPts val="600"/>
              </a:spcAft>
            </a:pPr>
            <a:r>
              <a:rPr lang="fr-FR" sz="2400" b="1" u="sng" dirty="0"/>
              <a:t>Catégorie 4 </a:t>
            </a:r>
            <a:r>
              <a:rPr lang="fr-FR" sz="2400" dirty="0"/>
              <a:t>: </a:t>
            </a:r>
            <a:r>
              <a:rPr lang="fr-FR" sz="2400" b="1" kern="0" dirty="0">
                <a:ea typeface="Times New Roman" panose="02020603050405020304" pitchFamily="18" charset="0"/>
                <a:cs typeface="Mangal" panose="02040503050203030202" pitchFamily="18" charset="0"/>
              </a:rPr>
              <a:t>les frais d’honoraires </a:t>
            </a:r>
            <a:r>
              <a:rPr lang="fr-FR" sz="2400" kern="0" dirty="0">
                <a:ea typeface="Times New Roman" panose="02020603050405020304" pitchFamily="18" charset="0"/>
                <a:cs typeface="Mangal" panose="02040503050203030202" pitchFamily="18" charset="0"/>
              </a:rPr>
              <a:t>(de maître d’œuvre, de géomètre, d’architecte, d’assistance de maîtrise d’ouvrage, d’économiste de la construction, de bureau de contrôle sécurité et accessibilité, coordination SPS)</a:t>
            </a:r>
            <a:r>
              <a:rPr lang="fr-FR" sz="2400" dirty="0"/>
              <a:t> si liées à des dépenses de catégories 1 ou 2 éligibles. </a:t>
            </a:r>
          </a:p>
          <a:p>
            <a:pPr marL="0" indent="0">
              <a:spcAft>
                <a:spcPts val="600"/>
              </a:spcAft>
              <a:buNone/>
            </a:pPr>
            <a:r>
              <a:rPr lang="fr-FR" sz="2400" b="1" kern="50" dirty="0">
                <a:effectLst/>
                <a:ea typeface="SimSun" panose="02010600030101010101" pitchFamily="2" charset="-122"/>
                <a:cs typeface="Mangal" panose="02040503050203030202" pitchFamily="18" charset="0"/>
              </a:rPr>
              <a:t>Plancher de dépenses éligibles </a:t>
            </a:r>
            <a:r>
              <a:rPr lang="fr-FR" sz="2400" kern="50" dirty="0">
                <a:effectLst/>
                <a:ea typeface="SimSun" panose="02010600030101010101" pitchFamily="2" charset="-122"/>
                <a:cs typeface="Mangal" panose="02040503050203030202" pitchFamily="18" charset="0"/>
              </a:rPr>
              <a:t>: 45 000 € HT</a:t>
            </a:r>
            <a:endParaRPr lang="fr-FR" sz="1400" kern="50" dirty="0">
              <a:effectLst/>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04845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09" y="274638"/>
            <a:ext cx="8839200" cy="1143000"/>
          </a:xfrm>
        </p:spPr>
        <p:txBody>
          <a:bodyPr>
            <a:normAutofit fontScale="90000"/>
          </a:bodyPr>
          <a:lstStyle/>
          <a:p>
            <a:r>
              <a:rPr lang="fr-FR" dirty="0"/>
              <a:t>Quelles sont les dépenses non éligibles ?</a:t>
            </a:r>
            <a:endParaRPr dirty="0"/>
          </a:p>
        </p:txBody>
      </p:sp>
      <p:sp>
        <p:nvSpPr>
          <p:cNvPr id="3" name="Content Placeholder 2"/>
          <p:cNvSpPr>
            <a:spLocks noGrp="1"/>
          </p:cNvSpPr>
          <p:nvPr>
            <p:ph idx="1"/>
          </p:nvPr>
        </p:nvSpPr>
        <p:spPr>
          <a:xfrm>
            <a:off x="457200" y="1454214"/>
            <a:ext cx="8229600" cy="4507674"/>
          </a:xfrm>
        </p:spPr>
        <p:txBody>
          <a:bodyPr>
            <a:normAutofit fontScale="92500" lnSpcReduction="10000"/>
          </a:bodyPr>
          <a:lstStyle/>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les coûts d’acquisition de terrains non bâtis, </a:t>
            </a:r>
            <a:endParaRPr lang="fr-FR" sz="2700" kern="50" dirty="0">
              <a:effectLst/>
              <a:ea typeface="Times New Roman" panose="02020603050405020304" pitchFamily="18" charset="0"/>
              <a:cs typeface="Mangal" panose="02040503050203030202" pitchFamily="18" charset="0"/>
            </a:endParaRP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l’achat de murs dans le cadre d’une gestion de patrimoine, </a:t>
            </a:r>
            <a:endParaRPr lang="fr-FR" sz="2700" kern="50" dirty="0">
              <a:effectLst/>
              <a:ea typeface="Times New Roman" panose="02020603050405020304" pitchFamily="18" charset="0"/>
              <a:cs typeface="Mangal" panose="02040503050203030202" pitchFamily="18" charset="0"/>
            </a:endParaRP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les frais de notaires, </a:t>
            </a:r>
          </a:p>
          <a:p>
            <a:pPr lvl="1" indent="-342900" algn="just">
              <a:spcBef>
                <a:spcPts val="200"/>
              </a:spcBef>
              <a:spcAft>
                <a:spcPts val="200"/>
              </a:spcAft>
              <a:buFont typeface="Arial" panose="020B0604020202020204" pitchFamily="34" charset="0"/>
              <a:buChar char="-"/>
            </a:pPr>
            <a:r>
              <a:rPr lang="fr-FR" sz="2700" kern="50" dirty="0">
                <a:ea typeface="Times New Roman" panose="02020603050405020304" pitchFamily="18" charset="0"/>
                <a:cs typeface="Arial" panose="020B0604020202020204" pitchFamily="34" charset="0"/>
              </a:rPr>
              <a:t>l</a:t>
            </a:r>
            <a:r>
              <a:rPr lang="fr-FR" sz="2700" kern="50" dirty="0">
                <a:effectLst/>
                <a:ea typeface="Times New Roman" panose="02020603050405020304" pitchFamily="18" charset="0"/>
                <a:cs typeface="Arial" panose="020B0604020202020204" pitchFamily="34" charset="0"/>
              </a:rPr>
              <a:t>es installations photovoltaïques,</a:t>
            </a: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l’acquisition d’actions,</a:t>
            </a:r>
            <a:endParaRPr lang="fr-FR" sz="2700" kern="50" dirty="0">
              <a:effectLst/>
              <a:ea typeface="Times New Roman" panose="02020603050405020304" pitchFamily="18" charset="0"/>
              <a:cs typeface="Mangal" panose="02040503050203030202" pitchFamily="18" charset="0"/>
            </a:endParaRP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l’achat d’un fonds de commerce,</a:t>
            </a:r>
            <a:endParaRPr lang="fr-FR" sz="2700" kern="50" dirty="0">
              <a:effectLst/>
              <a:ea typeface="Times New Roman" panose="02020603050405020304" pitchFamily="18" charset="0"/>
              <a:cs typeface="Mangal" panose="02040503050203030202" pitchFamily="18" charset="0"/>
            </a:endParaRP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le rachat de parts de SCI,</a:t>
            </a:r>
          </a:p>
          <a:p>
            <a:pPr lvl="1" indent="-342900" algn="just">
              <a:spcBef>
                <a:spcPts val="200"/>
              </a:spcBef>
              <a:spcAft>
                <a:spcPts val="200"/>
              </a:spcAft>
              <a:buFont typeface="Arial" panose="020B0604020202020204" pitchFamily="34" charset="0"/>
              <a:buChar char="-"/>
            </a:pPr>
            <a:r>
              <a:rPr lang="fr-FR" sz="2700" kern="50" dirty="0">
                <a:solidFill>
                  <a:srgbClr val="000000"/>
                </a:solidFill>
                <a:ea typeface="Times New Roman" panose="02020603050405020304" pitchFamily="18" charset="0"/>
                <a:cs typeface="Mangal" panose="02040503050203030202" pitchFamily="18" charset="0"/>
              </a:rPr>
              <a:t>l</a:t>
            </a:r>
            <a:r>
              <a:rPr lang="fr-FR" sz="2700" kern="50" dirty="0">
                <a:solidFill>
                  <a:srgbClr val="000000"/>
                </a:solidFill>
                <a:effectLst/>
                <a:ea typeface="Times New Roman" panose="02020603050405020304" pitchFamily="18" charset="0"/>
                <a:cs typeface="Mangal" panose="02040503050203030202" pitchFamily="18" charset="0"/>
              </a:rPr>
              <a:t>es dépenses de main d’œuvre quand l’entreprise réalise elle-même les travaux,</a:t>
            </a:r>
          </a:p>
          <a:p>
            <a:pPr lvl="1" indent="-342900" algn="just">
              <a:spcBef>
                <a:spcPts val="200"/>
              </a:spcBef>
              <a:spcAft>
                <a:spcPts val="200"/>
              </a:spcAft>
              <a:buFont typeface="Arial" panose="020B0604020202020204" pitchFamily="34" charset="0"/>
              <a:buChar char="-"/>
            </a:pPr>
            <a:r>
              <a:rPr lang="fr-FR" sz="2700" kern="50" dirty="0">
                <a:solidFill>
                  <a:srgbClr val="000000"/>
                </a:solidFill>
                <a:effectLst/>
                <a:ea typeface="Times New Roman" panose="02020603050405020304" pitchFamily="18" charset="0"/>
                <a:cs typeface="Mangal" panose="02040503050203030202" pitchFamily="18" charset="0"/>
              </a:rPr>
              <a:t>toutes dépenses hors immobilier</a:t>
            </a:r>
            <a:r>
              <a:rPr lang="fr-FR" sz="2700" kern="50" dirty="0">
                <a:solidFill>
                  <a:srgbClr val="000000"/>
                </a:solidFill>
                <a:ea typeface="Times New Roman" panose="02020603050405020304" pitchFamily="18" charset="0"/>
                <a:cs typeface="Mangal" panose="02040503050203030202" pitchFamily="18" charset="0"/>
              </a:rPr>
              <a:t>.</a:t>
            </a:r>
            <a:endParaRPr lang="fr-FR" sz="2700" kern="50" dirty="0">
              <a:solidFill>
                <a:srgbClr val="000000"/>
              </a:solidFill>
              <a:effectLst/>
              <a:ea typeface="Times New Roman" panose="02020603050405020304" pitchFamily="18" charset="0"/>
              <a:cs typeface="Mangal" panose="02040503050203030202" pitchFamily="18" charset="0"/>
            </a:endParaRPr>
          </a:p>
          <a:p>
            <a:pPr marL="400050" lvl="1" indent="0" algn="just">
              <a:spcBef>
                <a:spcPts val="200"/>
              </a:spcBef>
              <a:spcAft>
                <a:spcPts val="200"/>
              </a:spcAft>
              <a:buNone/>
            </a:pPr>
            <a:endParaRPr lang="fr-FR" sz="2700" kern="50" dirty="0">
              <a:effectLst/>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609568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r-FR" dirty="0"/>
              <a:t>Quel est le montant de l’aide ?</a:t>
            </a:r>
            <a:endParaRPr dirty="0"/>
          </a:p>
        </p:txBody>
      </p:sp>
      <p:sp>
        <p:nvSpPr>
          <p:cNvPr id="3" name="Content Placeholder 2"/>
          <p:cNvSpPr>
            <a:spLocks noGrp="1"/>
          </p:cNvSpPr>
          <p:nvPr>
            <p:ph idx="1"/>
          </p:nvPr>
        </p:nvSpPr>
        <p:spPr>
          <a:xfrm>
            <a:off x="457200" y="1600200"/>
            <a:ext cx="8311896" cy="4525963"/>
          </a:xfrm>
        </p:spPr>
        <p:txBody>
          <a:bodyPr/>
          <a:lstStyle/>
          <a:p>
            <a:r>
              <a:rPr dirty="0"/>
              <a:t>Subvention </a:t>
            </a:r>
            <a:r>
              <a:rPr lang="fr-FR" dirty="0"/>
              <a:t>du Département</a:t>
            </a:r>
            <a:r>
              <a:rPr dirty="0"/>
              <a:t> : </a:t>
            </a:r>
          </a:p>
          <a:p>
            <a:pPr marL="400050" lvl="1" indent="0">
              <a:buNone/>
            </a:pPr>
            <a:r>
              <a:rPr sz="2400" dirty="0" err="1"/>
              <a:t>Taux</a:t>
            </a:r>
            <a:r>
              <a:rPr sz="2400" dirty="0"/>
              <a:t> </a:t>
            </a:r>
            <a:r>
              <a:rPr sz="2400" dirty="0" err="1"/>
              <a:t>d’aide</a:t>
            </a:r>
            <a:r>
              <a:rPr sz="2400" dirty="0"/>
              <a:t> : 10 % des </a:t>
            </a:r>
            <a:r>
              <a:rPr sz="2400" dirty="0" err="1"/>
              <a:t>dépenses</a:t>
            </a:r>
            <a:r>
              <a:rPr sz="2400" dirty="0"/>
              <a:t> </a:t>
            </a:r>
            <a:r>
              <a:rPr sz="2400" dirty="0" err="1"/>
              <a:t>subventionnables</a:t>
            </a:r>
            <a:r>
              <a:rPr sz="2400" dirty="0"/>
              <a:t> HT</a:t>
            </a:r>
            <a:endParaRPr lang="fr-FR" sz="2400" dirty="0"/>
          </a:p>
          <a:p>
            <a:pPr marL="400050" lvl="1" indent="0">
              <a:buNone/>
            </a:pPr>
            <a:r>
              <a:rPr lang="fr-FR" sz="2400" dirty="0"/>
              <a:t>Montant maxi de la subvention : 40 000 €</a:t>
            </a:r>
          </a:p>
          <a:p>
            <a:pPr marL="400050" lvl="1" indent="0">
              <a:buNone/>
            </a:pPr>
            <a:endParaRPr sz="2400" dirty="0"/>
          </a:p>
          <a:p>
            <a:r>
              <a:rPr dirty="0" err="1"/>
              <a:t>Cofinancement</a:t>
            </a:r>
            <a:r>
              <a:rPr dirty="0"/>
              <a:t> de l</a:t>
            </a:r>
            <a:r>
              <a:rPr lang="fr-FR" dirty="0"/>
              <a:t>a Communauté de communes</a:t>
            </a:r>
            <a:r>
              <a:rPr dirty="0"/>
              <a:t> </a:t>
            </a:r>
            <a:r>
              <a:rPr lang="fr-FR" dirty="0"/>
              <a:t>Loire </a:t>
            </a:r>
            <a:r>
              <a:rPr lang="fr-FR" dirty="0" err="1"/>
              <a:t>Semène</a:t>
            </a:r>
            <a:r>
              <a:rPr dirty="0"/>
              <a:t>: </a:t>
            </a:r>
            <a:endParaRPr lang="fr-FR" dirty="0"/>
          </a:p>
          <a:p>
            <a:pPr marL="400050" lvl="1" indent="0">
              <a:buNone/>
            </a:pPr>
            <a:r>
              <a:rPr sz="2400" dirty="0"/>
              <a:t>10 % de la subvention du département, </a:t>
            </a:r>
            <a:r>
              <a:rPr lang="fr-FR" sz="2400" dirty="0"/>
              <a:t>soit </a:t>
            </a:r>
            <a:r>
              <a:rPr sz="2400" dirty="0"/>
              <a:t>maximum 4 000 €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dirty="0" err="1"/>
              <a:t>Contreparties</a:t>
            </a:r>
            <a:r>
              <a:rPr dirty="0"/>
              <a:t> </a:t>
            </a:r>
            <a:r>
              <a:rPr dirty="0" err="1"/>
              <a:t>demandées</a:t>
            </a:r>
            <a:endParaRPr dirty="0"/>
          </a:p>
        </p:txBody>
      </p:sp>
      <p:sp>
        <p:nvSpPr>
          <p:cNvPr id="3" name="Content Placeholder 2"/>
          <p:cNvSpPr>
            <a:spLocks noGrp="1"/>
          </p:cNvSpPr>
          <p:nvPr>
            <p:ph idx="1"/>
          </p:nvPr>
        </p:nvSpPr>
        <p:spPr/>
        <p:txBody>
          <a:bodyPr>
            <a:normAutofit/>
          </a:bodyPr>
          <a:lstStyle/>
          <a:p>
            <a:pPr>
              <a:spcBef>
                <a:spcPts val="300"/>
              </a:spcBef>
              <a:spcAft>
                <a:spcPts val="1800"/>
              </a:spcAft>
            </a:pPr>
            <a:r>
              <a:rPr sz="2700" dirty="0" err="1"/>
              <a:t>Offre</a:t>
            </a:r>
            <a:r>
              <a:rPr sz="2700" dirty="0"/>
              <a:t> de stage pour </a:t>
            </a:r>
            <a:r>
              <a:rPr lang="fr-FR" sz="2700" dirty="0"/>
              <a:t>1 </a:t>
            </a:r>
            <a:r>
              <a:rPr sz="2700" dirty="0" err="1"/>
              <a:t>collégien</a:t>
            </a:r>
            <a:r>
              <a:rPr sz="2700" dirty="0"/>
              <a:t> de 3ème</a:t>
            </a:r>
            <a:r>
              <a:rPr lang="fr-FR" sz="2700" dirty="0"/>
              <a:t> (</a:t>
            </a:r>
            <a:r>
              <a:rPr lang="fr-FR" sz="2700" u="sng" dirty="0">
                <a:hlinkClick r:id="rId2"/>
              </a:rPr>
              <a:t>https://tuteur-stages3e.hauteloire.fr/</a:t>
            </a:r>
            <a:r>
              <a:rPr lang="fr-FR" sz="2700" dirty="0"/>
              <a:t>) ou/et (au choix) </a:t>
            </a:r>
            <a:r>
              <a:rPr lang="fr-FR" sz="2700" kern="50" dirty="0">
                <a:effectLst/>
                <a:ea typeface="SimSun" panose="02010600030101010101" pitchFamily="2" charset="-122"/>
              </a:rPr>
              <a:t>offre de période de mise en situation en milieu professionnel pour au moins un bénéficiaire du RSA</a:t>
            </a:r>
          </a:p>
          <a:p>
            <a:pPr>
              <a:spcBef>
                <a:spcPts val="300"/>
              </a:spcBef>
              <a:spcAft>
                <a:spcPts val="300"/>
              </a:spcAft>
            </a:pPr>
            <a:r>
              <a:rPr lang="fr-FR" sz="2700" kern="50" dirty="0">
                <a:ea typeface="SimSun" panose="02010600030101010101" pitchFamily="2" charset="-122"/>
              </a:rPr>
              <a:t>Si projet porté par une société immobilière, les deux subventions doivent être répercutées à la société d’exploitation par diminution de loyers (copie du bail à transmettre avec la demande de versement)</a:t>
            </a:r>
            <a:endParaRPr sz="27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631</TotalTime>
  <Words>1762</Words>
  <Application>Microsoft Office PowerPoint</Application>
  <PresentationFormat>Affichage à l'écran (4:3)</PresentationFormat>
  <Paragraphs>149</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SimSun</vt:lpstr>
      <vt:lpstr>Arial</vt:lpstr>
      <vt:lpstr>Calibri</vt:lpstr>
      <vt:lpstr>Mangal</vt:lpstr>
      <vt:lpstr>Symbol</vt:lpstr>
      <vt:lpstr>Times New Roman</vt:lpstr>
      <vt:lpstr>Wingdings</vt:lpstr>
      <vt:lpstr>Office Theme</vt:lpstr>
      <vt:lpstr>Aide à l’investissement immobilier d'entreprises  </vt:lpstr>
      <vt:lpstr>Objectifs de l’aide</vt:lpstr>
      <vt:lpstr>Quels sont les activités éligibles ?</vt:lpstr>
      <vt:lpstr>Quelles sont les activités exclues ?</vt:lpstr>
      <vt:lpstr>Quels sont les bénéficiaires de l’aide ?</vt:lpstr>
      <vt:lpstr>Quelles sont les dépenses éligibles ?</vt:lpstr>
      <vt:lpstr>Quelles sont les dépenses non éligibles ?</vt:lpstr>
      <vt:lpstr>Quel est le montant de l’aide ?</vt:lpstr>
      <vt:lpstr>Contreparties demandées</vt:lpstr>
      <vt:lpstr>Les étapes de la demande d’aide</vt:lpstr>
      <vt:lpstr>Aide à l’hôtellerie de plein air de tourisme</vt:lpstr>
      <vt:lpstr>Quelles sont les projets éligibles ?</vt:lpstr>
      <vt:lpstr>Quelles sont les critères d’éligibilité?</vt:lpstr>
      <vt:lpstr>Quelles sont les dépenses éligibles ?</vt:lpstr>
      <vt:lpstr>Quel est le montant de l’aide ?</vt:lpstr>
      <vt:lpstr>Aide à l’hôtellerie de tourisme</vt:lpstr>
      <vt:lpstr>Quelles sont les projets éligibles ?</vt:lpstr>
      <vt:lpstr>Quelles sont les critères d’éligibilité?</vt:lpstr>
      <vt:lpstr>Quelles sont les dépenses éligibles ?</vt:lpstr>
      <vt:lpstr>Quel est le montant de l’aide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Aide à l’investissement immobilier d'entreprises de 250 m²</dc:title>
  <dc:subject/>
  <dc:creator/>
  <cp:keywords/>
  <dc:description>generated using python-pptx</dc:description>
  <cp:lastModifiedBy>MARECHAUX Herve</cp:lastModifiedBy>
  <cp:revision>35</cp:revision>
  <dcterms:created xsi:type="dcterms:W3CDTF">2013-01-27T09:14:16Z</dcterms:created>
  <dcterms:modified xsi:type="dcterms:W3CDTF">2024-10-22T07:25:38Z</dcterms:modified>
  <cp:category/>
</cp:coreProperties>
</file>