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96" r:id="rId3"/>
    <p:sldId id="297" r:id="rId4"/>
    <p:sldId id="287" r:id="rId5"/>
    <p:sldId id="263" r:id="rId6"/>
    <p:sldId id="272" r:id="rId7"/>
    <p:sldId id="290" r:id="rId8"/>
    <p:sldId id="291" r:id="rId9"/>
    <p:sldId id="292" r:id="rId10"/>
    <p:sldId id="293" r:id="rId11"/>
    <p:sldId id="294" r:id="rId12"/>
  </p:sldIdLst>
  <p:sldSz cx="18288000" cy="10287000"/>
  <p:notesSz cx="6858000" cy="9144000"/>
  <p:embeddedFontLst>
    <p:embeddedFont>
      <p:font typeface="Marianne 1" panose="020B0604020202020204" charset="0"/>
      <p:regular r:id="rId13"/>
    </p:embeddedFont>
    <p:embeddedFont>
      <p:font typeface="Marianne 3" panose="020B0604020202020204" charset="0"/>
      <p:regular r:id="rId14"/>
    </p:embeddedFont>
    <p:embeddedFont>
      <p:font typeface="Marianne 4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922734" y="8814268"/>
            <a:ext cx="10365266" cy="1472732"/>
          </a:xfrm>
          <a:custGeom>
            <a:avLst/>
            <a:gdLst/>
            <a:ahLst/>
            <a:cxnLst/>
            <a:rect l="l" t="t" r="r" b="b"/>
            <a:pathLst>
              <a:path w="10365266" h="1472732">
                <a:moveTo>
                  <a:pt x="0" y="0"/>
                </a:moveTo>
                <a:lnTo>
                  <a:pt x="10365266" y="0"/>
                </a:lnTo>
                <a:lnTo>
                  <a:pt x="10365266" y="1472732"/>
                </a:lnTo>
                <a:lnTo>
                  <a:pt x="0" y="14727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0" y="3142101"/>
            <a:ext cx="17678399" cy="6349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27"/>
              </a:lnSpc>
            </a:pPr>
            <a:r>
              <a:rPr lang="fr-FR" sz="4800" dirty="0">
                <a:solidFill>
                  <a:srgbClr val="2C3176"/>
                </a:solidFill>
                <a:latin typeface="Marianne 1"/>
              </a:rPr>
              <a:t>Café de l’économie Loire Semène 18 Octobre</a:t>
            </a:r>
          </a:p>
          <a:p>
            <a:pPr algn="ctr">
              <a:lnSpc>
                <a:spcPts val="10227"/>
              </a:lnSpc>
            </a:pPr>
            <a:r>
              <a:rPr lang="en-US" sz="4000" dirty="0">
                <a:solidFill>
                  <a:srgbClr val="2C3176"/>
                </a:solidFill>
                <a:latin typeface="Marianne 1"/>
              </a:rPr>
              <a:t>Hubert PLOTON</a:t>
            </a:r>
          </a:p>
          <a:p>
            <a:pPr algn="ctr">
              <a:lnSpc>
                <a:spcPts val="10227"/>
              </a:lnSpc>
            </a:pPr>
            <a:r>
              <a:rPr lang="en-US" sz="4000" dirty="0" err="1">
                <a:solidFill>
                  <a:srgbClr val="2C3176"/>
                </a:solidFill>
                <a:latin typeface="Marianne 1"/>
              </a:rPr>
              <a:t>Conseiller</a:t>
            </a:r>
            <a:r>
              <a:rPr lang="en-US" sz="4000" dirty="0">
                <a:solidFill>
                  <a:srgbClr val="2C3176"/>
                </a:solidFill>
                <a:latin typeface="Marianne 1"/>
              </a:rPr>
              <a:t> Industrie CCI</a:t>
            </a:r>
          </a:p>
          <a:p>
            <a:pPr algn="ctr">
              <a:lnSpc>
                <a:spcPts val="10227"/>
              </a:lnSpc>
            </a:pPr>
            <a:r>
              <a:rPr lang="en-US" sz="4000" dirty="0">
                <a:solidFill>
                  <a:srgbClr val="2C3176"/>
                </a:solidFill>
                <a:latin typeface="Marianne 1"/>
              </a:rPr>
              <a:t>Animateur du </a:t>
            </a:r>
            <a:r>
              <a:rPr lang="en-US" sz="4000" dirty="0" err="1">
                <a:solidFill>
                  <a:srgbClr val="2C3176"/>
                </a:solidFill>
                <a:latin typeface="Marianne 1"/>
              </a:rPr>
              <a:t>Territoire</a:t>
            </a:r>
            <a:r>
              <a:rPr lang="en-US" sz="4000" dirty="0">
                <a:solidFill>
                  <a:srgbClr val="2C3176"/>
                </a:solidFill>
                <a:latin typeface="Marianne 1"/>
              </a:rPr>
              <a:t> </a:t>
            </a:r>
            <a:r>
              <a:rPr lang="en-US" sz="4000" dirty="0" err="1">
                <a:solidFill>
                  <a:srgbClr val="2C3176"/>
                </a:solidFill>
                <a:latin typeface="Marianne 1"/>
              </a:rPr>
              <a:t>d’Industrie</a:t>
            </a:r>
            <a:endParaRPr lang="en-US" sz="4000" dirty="0">
              <a:solidFill>
                <a:srgbClr val="2C3176"/>
              </a:solidFill>
              <a:latin typeface="Marianne 1"/>
            </a:endParaRPr>
          </a:p>
          <a:p>
            <a:pPr algn="ctr">
              <a:lnSpc>
                <a:spcPts val="10227"/>
              </a:lnSpc>
            </a:pPr>
            <a:endParaRPr lang="en-US" sz="4800" dirty="0">
              <a:solidFill>
                <a:srgbClr val="2C3176"/>
              </a:solidFill>
              <a:latin typeface="Marianne 1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6686160" y="486892"/>
            <a:ext cx="1146281" cy="1083616"/>
          </a:xfrm>
          <a:custGeom>
            <a:avLst/>
            <a:gdLst/>
            <a:ahLst/>
            <a:cxnLst/>
            <a:rect l="l" t="t" r="r" b="b"/>
            <a:pathLst>
              <a:path w="1146281" h="1083616">
                <a:moveTo>
                  <a:pt x="0" y="0"/>
                </a:moveTo>
                <a:lnTo>
                  <a:pt x="1146280" y="0"/>
                </a:lnTo>
                <a:lnTo>
                  <a:pt x="1146280" y="1083616"/>
                </a:lnTo>
                <a:lnTo>
                  <a:pt x="0" y="1083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 rot="5400000" flipV="1">
            <a:off x="574625" y="8768176"/>
            <a:ext cx="1136751" cy="1717317"/>
          </a:xfrm>
          <a:custGeom>
            <a:avLst/>
            <a:gdLst/>
            <a:ahLst/>
            <a:cxnLst/>
            <a:rect l="l" t="t" r="r" b="b"/>
            <a:pathLst>
              <a:path w="1136751" h="1717317">
                <a:moveTo>
                  <a:pt x="0" y="1717317"/>
                </a:moveTo>
                <a:lnTo>
                  <a:pt x="1136750" y="1717317"/>
                </a:lnTo>
                <a:lnTo>
                  <a:pt x="1136750" y="0"/>
                </a:lnTo>
                <a:lnTo>
                  <a:pt x="0" y="0"/>
                </a:lnTo>
                <a:lnTo>
                  <a:pt x="0" y="1717317"/>
                </a:lnTo>
                <a:close/>
              </a:path>
            </a:pathLst>
          </a:custGeom>
          <a:blipFill>
            <a:blip r:embed="rId5"/>
            <a:stretch>
              <a:fillRect t="-1072" r="-16324"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9" name="Image 8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7ACDA170-5B8F-A2E8-65C9-6FA690A1A9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790"/>
            <a:ext cx="4863099" cy="2156110"/>
          </a:xfrm>
          <a:prstGeom prst="rect">
            <a:avLst/>
          </a:prstGeom>
        </p:spPr>
      </p:pic>
      <p:pic>
        <p:nvPicPr>
          <p:cNvPr id="5" name="Image 4" descr="Une image contenant texte, Police, logo, capture d’écran&#10;&#10;Description générée automatiquement">
            <a:extLst>
              <a:ext uri="{FF2B5EF4-FFF2-40B4-BE49-F238E27FC236}">
                <a16:creationId xmlns:a16="http://schemas.microsoft.com/office/drawing/2014/main" id="{11A5B88F-181A-A36B-B1EB-0F9032C67D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58705"/>
            <a:ext cx="4161942" cy="14144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16611600" y="8090096"/>
            <a:ext cx="1436470" cy="1885582"/>
          </a:xfrm>
          <a:custGeom>
            <a:avLst/>
            <a:gdLst/>
            <a:ahLst/>
            <a:cxnLst/>
            <a:rect l="l" t="t" r="r" b="b"/>
            <a:pathLst>
              <a:path w="1436470" h="1885582">
                <a:moveTo>
                  <a:pt x="0" y="0"/>
                </a:moveTo>
                <a:lnTo>
                  <a:pt x="1436470" y="0"/>
                </a:lnTo>
                <a:lnTo>
                  <a:pt x="1436470" y="1885582"/>
                </a:lnTo>
                <a:lnTo>
                  <a:pt x="0" y="1885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5" name="Image 14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D80AA490-7CEC-6C2F-3A34-F8D45388C9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7" y="180755"/>
            <a:ext cx="2971015" cy="1317233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56C4F534-D4A9-D534-A46C-D6D7C7C1CA6C}"/>
              </a:ext>
            </a:extLst>
          </p:cNvPr>
          <p:cNvSpPr txBox="1"/>
          <p:nvPr/>
        </p:nvSpPr>
        <p:spPr>
          <a:xfrm>
            <a:off x="2911719" y="1681353"/>
            <a:ext cx="14786328" cy="1185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27"/>
              </a:lnSpc>
            </a:pPr>
            <a:r>
              <a:rPr lang="fr-FR" sz="7200" dirty="0">
                <a:solidFill>
                  <a:srgbClr val="2C3176"/>
                </a:solidFill>
                <a:latin typeface="Marianne 1"/>
              </a:rPr>
              <a:t>F</a:t>
            </a:r>
            <a:r>
              <a:rPr lang="fr-FR" sz="7200" cap="all" dirty="0">
                <a:solidFill>
                  <a:srgbClr val="2C3176"/>
                </a:solidFill>
                <a:latin typeface="Marianne 1"/>
              </a:rPr>
              <a:t>rance</a:t>
            </a:r>
            <a:r>
              <a:rPr lang="fr-FR" sz="7200" dirty="0">
                <a:solidFill>
                  <a:srgbClr val="2C3176"/>
                </a:solidFill>
                <a:latin typeface="Marianne 1"/>
              </a:rPr>
              <a:t> 2030 volet régional</a:t>
            </a:r>
            <a:endParaRPr lang="en-US" sz="7200" dirty="0">
              <a:solidFill>
                <a:srgbClr val="2C3176"/>
              </a:solidFill>
              <a:latin typeface="Marianne 1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9FC137-433F-2E8D-9980-2C99207AC6FB}"/>
              </a:ext>
            </a:extLst>
          </p:cNvPr>
          <p:cNvSpPr/>
          <p:nvPr/>
        </p:nvSpPr>
        <p:spPr>
          <a:xfrm>
            <a:off x="1066800" y="9334500"/>
            <a:ext cx="1066800" cy="641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EC71C1-9A9C-F23F-250A-E258980B9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3238500"/>
            <a:ext cx="14173200" cy="655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08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16611600" y="8090096"/>
            <a:ext cx="1436470" cy="1885582"/>
          </a:xfrm>
          <a:custGeom>
            <a:avLst/>
            <a:gdLst/>
            <a:ahLst/>
            <a:cxnLst/>
            <a:rect l="l" t="t" r="r" b="b"/>
            <a:pathLst>
              <a:path w="1436470" h="1885582">
                <a:moveTo>
                  <a:pt x="0" y="0"/>
                </a:moveTo>
                <a:lnTo>
                  <a:pt x="1436470" y="0"/>
                </a:lnTo>
                <a:lnTo>
                  <a:pt x="1436470" y="1885582"/>
                </a:lnTo>
                <a:lnTo>
                  <a:pt x="0" y="1885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5" name="Image 14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D80AA490-7CEC-6C2F-3A34-F8D45388C9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7" y="180755"/>
            <a:ext cx="2971015" cy="1317233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56C4F534-D4A9-D534-A46C-D6D7C7C1CA6C}"/>
              </a:ext>
            </a:extLst>
          </p:cNvPr>
          <p:cNvSpPr txBox="1"/>
          <p:nvPr/>
        </p:nvSpPr>
        <p:spPr>
          <a:xfrm>
            <a:off x="2895600" y="1095730"/>
            <a:ext cx="14786328" cy="1185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27"/>
              </a:lnSpc>
            </a:pPr>
            <a:r>
              <a:rPr lang="fr-FR" sz="7200" dirty="0">
                <a:solidFill>
                  <a:srgbClr val="2C3176"/>
                </a:solidFill>
                <a:latin typeface="Marianne 1"/>
              </a:rPr>
              <a:t>F</a:t>
            </a:r>
            <a:r>
              <a:rPr lang="fr-FR" sz="7200" cap="all" dirty="0">
                <a:solidFill>
                  <a:srgbClr val="2C3176"/>
                </a:solidFill>
                <a:latin typeface="Marianne 1"/>
              </a:rPr>
              <a:t>rance</a:t>
            </a:r>
            <a:r>
              <a:rPr lang="fr-FR" sz="7200" dirty="0">
                <a:solidFill>
                  <a:srgbClr val="2C3176"/>
                </a:solidFill>
                <a:latin typeface="Marianne 1"/>
              </a:rPr>
              <a:t> 2030 volet régional</a:t>
            </a:r>
            <a:endParaRPr lang="en-US" sz="7200" dirty="0">
              <a:solidFill>
                <a:srgbClr val="2C3176"/>
              </a:solidFill>
              <a:latin typeface="Marianne 1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9FC137-433F-2E8D-9980-2C99207AC6FB}"/>
              </a:ext>
            </a:extLst>
          </p:cNvPr>
          <p:cNvSpPr/>
          <p:nvPr/>
        </p:nvSpPr>
        <p:spPr>
          <a:xfrm>
            <a:off x="1066800" y="9334500"/>
            <a:ext cx="1066800" cy="641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AB14D20-56F7-0EB4-1ADD-2D8D87354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571906"/>
            <a:ext cx="15308303" cy="638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5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Police, logo, capture d’écran&#10;&#10;Description générée automatiquement">
            <a:extLst>
              <a:ext uri="{FF2B5EF4-FFF2-40B4-BE49-F238E27FC236}">
                <a16:creationId xmlns:a16="http://schemas.microsoft.com/office/drawing/2014/main" id="{11A5B88F-181A-A36B-B1EB-0F9032C67D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598" y="419100"/>
            <a:ext cx="4161942" cy="141446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F071108-873B-D39E-7CF0-50A3A3DEE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714" y="1833564"/>
            <a:ext cx="16526272" cy="7687334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28A8A25C-4454-FCE1-FF27-AB95DEC73CFE}"/>
              </a:ext>
            </a:extLst>
          </p:cNvPr>
          <p:cNvSpPr txBox="1"/>
          <p:nvPr/>
        </p:nvSpPr>
        <p:spPr>
          <a:xfrm>
            <a:off x="2133600" y="750414"/>
            <a:ext cx="9560809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46"/>
              </a:lnSpc>
            </a:pPr>
            <a:r>
              <a:rPr lang="en-US" sz="5455" dirty="0" err="1">
                <a:solidFill>
                  <a:srgbClr val="2A337B"/>
                </a:solidFill>
                <a:latin typeface="Marianne 4"/>
              </a:rPr>
              <a:t>Présentation</a:t>
            </a:r>
            <a:r>
              <a:rPr lang="en-US" sz="5455" dirty="0">
                <a:solidFill>
                  <a:srgbClr val="2A337B"/>
                </a:solidFill>
                <a:latin typeface="Marianne 4"/>
              </a:rPr>
              <a:t> de la CCI</a:t>
            </a:r>
          </a:p>
        </p:txBody>
      </p:sp>
    </p:spTree>
    <p:extLst>
      <p:ext uri="{BB962C8B-B14F-4D97-AF65-F5344CB8AC3E}">
        <p14:creationId xmlns:p14="http://schemas.microsoft.com/office/powerpoint/2010/main" val="3609301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8821EC7-F1A6-3E40-3645-4132AE567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0"/>
            <a:ext cx="14401800" cy="1006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922734" y="8814268"/>
            <a:ext cx="10365266" cy="1472732"/>
          </a:xfrm>
          <a:custGeom>
            <a:avLst/>
            <a:gdLst/>
            <a:ahLst/>
            <a:cxnLst/>
            <a:rect l="l" t="t" r="r" b="b"/>
            <a:pathLst>
              <a:path w="10365266" h="1472732">
                <a:moveTo>
                  <a:pt x="0" y="0"/>
                </a:moveTo>
                <a:lnTo>
                  <a:pt x="10365266" y="0"/>
                </a:lnTo>
                <a:lnTo>
                  <a:pt x="10365266" y="1472732"/>
                </a:lnTo>
                <a:lnTo>
                  <a:pt x="0" y="14727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6686160" y="486892"/>
            <a:ext cx="1146281" cy="1083616"/>
          </a:xfrm>
          <a:custGeom>
            <a:avLst/>
            <a:gdLst/>
            <a:ahLst/>
            <a:cxnLst/>
            <a:rect l="l" t="t" r="r" b="b"/>
            <a:pathLst>
              <a:path w="1146281" h="1083616">
                <a:moveTo>
                  <a:pt x="0" y="0"/>
                </a:moveTo>
                <a:lnTo>
                  <a:pt x="1146280" y="0"/>
                </a:lnTo>
                <a:lnTo>
                  <a:pt x="1146280" y="1083616"/>
                </a:lnTo>
                <a:lnTo>
                  <a:pt x="0" y="1083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 rot="5400000" flipV="1">
            <a:off x="574625" y="8768176"/>
            <a:ext cx="1136751" cy="1717317"/>
          </a:xfrm>
          <a:custGeom>
            <a:avLst/>
            <a:gdLst/>
            <a:ahLst/>
            <a:cxnLst/>
            <a:rect l="l" t="t" r="r" b="b"/>
            <a:pathLst>
              <a:path w="1136751" h="1717317">
                <a:moveTo>
                  <a:pt x="0" y="1717317"/>
                </a:moveTo>
                <a:lnTo>
                  <a:pt x="1136750" y="1717317"/>
                </a:lnTo>
                <a:lnTo>
                  <a:pt x="1136750" y="0"/>
                </a:lnTo>
                <a:lnTo>
                  <a:pt x="0" y="0"/>
                </a:lnTo>
                <a:lnTo>
                  <a:pt x="0" y="1717317"/>
                </a:lnTo>
                <a:close/>
              </a:path>
            </a:pathLst>
          </a:custGeom>
          <a:blipFill>
            <a:blip r:embed="rId5"/>
            <a:stretch>
              <a:fillRect t="-1072" r="-16324"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9" name="Image 8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7ACDA170-5B8F-A2E8-65C9-6FA690A1A9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790"/>
            <a:ext cx="4863099" cy="215611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0F5EFA3-1719-94A5-2322-A27853DCA4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400" y="1967196"/>
            <a:ext cx="13258800" cy="7315646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B8444C66-3C9B-3760-9553-065114C8B967}"/>
              </a:ext>
            </a:extLst>
          </p:cNvPr>
          <p:cNvSpPr/>
          <p:nvPr/>
        </p:nvSpPr>
        <p:spPr>
          <a:xfrm>
            <a:off x="937355" y="4813768"/>
            <a:ext cx="14937266" cy="2590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289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47597" y="4235753"/>
            <a:ext cx="328245" cy="593864"/>
          </a:xfrm>
          <a:custGeom>
            <a:avLst/>
            <a:gdLst/>
            <a:ahLst/>
            <a:cxnLst/>
            <a:rect l="l" t="t" r="r" b="b"/>
            <a:pathLst>
              <a:path w="328245" h="593864">
                <a:moveTo>
                  <a:pt x="0" y="0"/>
                </a:moveTo>
                <a:lnTo>
                  <a:pt x="328245" y="0"/>
                </a:lnTo>
                <a:lnTo>
                  <a:pt x="328245" y="593864"/>
                </a:lnTo>
                <a:lnTo>
                  <a:pt x="0" y="593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3352569" y="4337047"/>
            <a:ext cx="12064152" cy="32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99"/>
              </a:lnSpc>
            </a:pPr>
            <a:r>
              <a:rPr lang="fr-FR" sz="2249" spc="22" dirty="0">
                <a:solidFill>
                  <a:srgbClr val="2C3176"/>
                </a:solidFill>
                <a:latin typeface="Marianne 3"/>
              </a:rPr>
              <a:t>Accélérer la transition écologique et énergétique des TI</a:t>
            </a:r>
            <a:r>
              <a:rPr lang="en-US" sz="2249" spc="22" dirty="0">
                <a:solidFill>
                  <a:srgbClr val="2C3176"/>
                </a:solidFill>
                <a:latin typeface="Marianne 3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352569" y="2559018"/>
            <a:ext cx="9560809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46"/>
              </a:lnSpc>
            </a:pPr>
            <a:r>
              <a:rPr lang="en-US" sz="5455" dirty="0">
                <a:solidFill>
                  <a:srgbClr val="2A337B"/>
                </a:solidFill>
                <a:latin typeface="Marianne 4"/>
              </a:rPr>
              <a:t>4 grands axes de travail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352569" y="5826559"/>
            <a:ext cx="12064152" cy="32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99"/>
              </a:lnSpc>
            </a:pPr>
            <a:r>
              <a:rPr lang="fr-FR" sz="2249" spc="22" dirty="0">
                <a:solidFill>
                  <a:srgbClr val="2C3176"/>
                </a:solidFill>
                <a:latin typeface="Marianne 3"/>
              </a:rPr>
              <a:t>Faire des territoires des écosystèmes d’innovation ambitieux</a:t>
            </a:r>
            <a:endParaRPr lang="en-US" sz="2249" spc="22" dirty="0">
              <a:solidFill>
                <a:srgbClr val="2C3176"/>
              </a:solidFill>
              <a:latin typeface="Marianne 3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345745" y="7316071"/>
            <a:ext cx="12064152" cy="32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99"/>
              </a:lnSpc>
            </a:pPr>
            <a:r>
              <a:rPr lang="fr-FR" sz="2249" spc="22" dirty="0">
                <a:solidFill>
                  <a:srgbClr val="2C3176"/>
                </a:solidFill>
                <a:latin typeface="Marianne 3"/>
              </a:rPr>
              <a:t>Lever les freins au recrutement et développer les compétences dans les TI</a:t>
            </a:r>
            <a:endParaRPr lang="en-US" sz="2249" spc="22" dirty="0">
              <a:solidFill>
                <a:srgbClr val="2C3176"/>
              </a:solidFill>
              <a:latin typeface="Marianne 3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2776172" y="5712128"/>
            <a:ext cx="328245" cy="593864"/>
          </a:xfrm>
          <a:custGeom>
            <a:avLst/>
            <a:gdLst/>
            <a:ahLst/>
            <a:cxnLst/>
            <a:rect l="l" t="t" r="r" b="b"/>
            <a:pathLst>
              <a:path w="328245" h="593864">
                <a:moveTo>
                  <a:pt x="0" y="0"/>
                </a:moveTo>
                <a:lnTo>
                  <a:pt x="328245" y="0"/>
                </a:lnTo>
                <a:lnTo>
                  <a:pt x="328245" y="593864"/>
                </a:lnTo>
                <a:lnTo>
                  <a:pt x="0" y="593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2795222" y="7172349"/>
            <a:ext cx="328245" cy="593864"/>
          </a:xfrm>
          <a:custGeom>
            <a:avLst/>
            <a:gdLst/>
            <a:ahLst/>
            <a:cxnLst/>
            <a:rect l="l" t="t" r="r" b="b"/>
            <a:pathLst>
              <a:path w="328245" h="593864">
                <a:moveTo>
                  <a:pt x="0" y="0"/>
                </a:moveTo>
                <a:lnTo>
                  <a:pt x="328245" y="0"/>
                </a:lnTo>
                <a:lnTo>
                  <a:pt x="328245" y="593864"/>
                </a:lnTo>
                <a:lnTo>
                  <a:pt x="0" y="593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17090022" y="8940714"/>
            <a:ext cx="1436470" cy="1885582"/>
          </a:xfrm>
          <a:custGeom>
            <a:avLst/>
            <a:gdLst/>
            <a:ahLst/>
            <a:cxnLst/>
            <a:rect l="l" t="t" r="r" b="b"/>
            <a:pathLst>
              <a:path w="1436470" h="1885582">
                <a:moveTo>
                  <a:pt x="0" y="0"/>
                </a:moveTo>
                <a:lnTo>
                  <a:pt x="1436470" y="0"/>
                </a:lnTo>
                <a:lnTo>
                  <a:pt x="1436470" y="1885582"/>
                </a:lnTo>
                <a:lnTo>
                  <a:pt x="0" y="18855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1" name="Group 11"/>
          <p:cNvGrpSpPr/>
          <p:nvPr/>
        </p:nvGrpSpPr>
        <p:grpSpPr>
          <a:xfrm rot="-10800000">
            <a:off x="17046604" y="447569"/>
            <a:ext cx="837853" cy="801366"/>
            <a:chOff x="0" y="0"/>
            <a:chExt cx="590435" cy="56472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90042" cy="564642"/>
            </a:xfrm>
            <a:custGeom>
              <a:avLst/>
              <a:gdLst/>
              <a:ahLst/>
              <a:cxnLst/>
              <a:rect l="l" t="t" r="r" b="b"/>
              <a:pathLst>
                <a:path w="590042" h="564642">
                  <a:moveTo>
                    <a:pt x="326517" y="0"/>
                  </a:moveTo>
                  <a:lnTo>
                    <a:pt x="9271" y="0"/>
                  </a:lnTo>
                  <a:lnTo>
                    <a:pt x="0" y="10033"/>
                  </a:lnTo>
                  <a:lnTo>
                    <a:pt x="21971" y="348107"/>
                  </a:lnTo>
                  <a:lnTo>
                    <a:pt x="37338" y="417195"/>
                  </a:lnTo>
                  <a:lnTo>
                    <a:pt x="71628" y="476758"/>
                  </a:lnTo>
                  <a:lnTo>
                    <a:pt x="121412" y="523367"/>
                  </a:lnTo>
                  <a:lnTo>
                    <a:pt x="182880" y="553720"/>
                  </a:lnTo>
                  <a:lnTo>
                    <a:pt x="252857" y="564642"/>
                  </a:lnTo>
                  <a:lnTo>
                    <a:pt x="580898" y="564642"/>
                  </a:lnTo>
                  <a:lnTo>
                    <a:pt x="590042" y="555498"/>
                  </a:lnTo>
                  <a:lnTo>
                    <a:pt x="590042" y="238887"/>
                  </a:lnTo>
                  <a:lnTo>
                    <a:pt x="580898" y="229743"/>
                  </a:lnTo>
                  <a:lnTo>
                    <a:pt x="358140" y="229743"/>
                  </a:lnTo>
                  <a:lnTo>
                    <a:pt x="349250" y="221361"/>
                  </a:lnTo>
                  <a:lnTo>
                    <a:pt x="348488" y="210566"/>
                  </a:lnTo>
                  <a:lnTo>
                    <a:pt x="335407" y="8382"/>
                  </a:lnTo>
                  <a:lnTo>
                    <a:pt x="326517" y="0"/>
                  </a:lnTo>
                  <a:close/>
                </a:path>
              </a:pathLst>
            </a:custGeom>
            <a:solidFill>
              <a:srgbClr val="169CD8"/>
            </a:solidFill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3" name="Image 12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0238AA6E-68B9-DE3B-9068-321A94FA89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5" y="454966"/>
            <a:ext cx="3652213" cy="1619250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2DD1864C-77F1-DDF9-7571-9EF84E903A29}"/>
              </a:ext>
            </a:extLst>
          </p:cNvPr>
          <p:cNvSpPr/>
          <p:nvPr/>
        </p:nvSpPr>
        <p:spPr>
          <a:xfrm>
            <a:off x="2747596" y="8552167"/>
            <a:ext cx="328245" cy="593864"/>
          </a:xfrm>
          <a:custGeom>
            <a:avLst/>
            <a:gdLst/>
            <a:ahLst/>
            <a:cxnLst/>
            <a:rect l="l" t="t" r="r" b="b"/>
            <a:pathLst>
              <a:path w="328245" h="593864">
                <a:moveTo>
                  <a:pt x="0" y="0"/>
                </a:moveTo>
                <a:lnTo>
                  <a:pt x="328245" y="0"/>
                </a:lnTo>
                <a:lnTo>
                  <a:pt x="328245" y="593864"/>
                </a:lnTo>
                <a:lnTo>
                  <a:pt x="0" y="593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FB26CE23-DF8A-C2FB-F3FA-6E6615E1C659}"/>
              </a:ext>
            </a:extLst>
          </p:cNvPr>
          <p:cNvSpPr txBox="1"/>
          <p:nvPr/>
        </p:nvSpPr>
        <p:spPr>
          <a:xfrm>
            <a:off x="3352569" y="8687324"/>
            <a:ext cx="12064152" cy="32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99"/>
              </a:lnSpc>
            </a:pPr>
            <a:r>
              <a:rPr lang="fr-FR" sz="2249" spc="22" dirty="0">
                <a:solidFill>
                  <a:srgbClr val="2C3176"/>
                </a:solidFill>
                <a:latin typeface="Marianne 3"/>
              </a:rPr>
              <a:t>Mobiliser un foncier adapté aux enjeux et besoins industriels.</a:t>
            </a:r>
            <a:endParaRPr lang="en-US" sz="2249" spc="22" dirty="0">
              <a:solidFill>
                <a:srgbClr val="2C3176"/>
              </a:solidFill>
              <a:latin typeface="Marianne 3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73443" y="3775417"/>
            <a:ext cx="13534292" cy="4913176"/>
          </a:xfrm>
          <a:custGeom>
            <a:avLst/>
            <a:gdLst/>
            <a:ahLst/>
            <a:cxnLst/>
            <a:rect l="l" t="t" r="r" b="b"/>
            <a:pathLst>
              <a:path w="18284429" h="8588487">
                <a:moveTo>
                  <a:pt x="0" y="0"/>
                </a:moveTo>
                <a:lnTo>
                  <a:pt x="18284429" y="0"/>
                </a:lnTo>
                <a:lnTo>
                  <a:pt x="18284429" y="8588487"/>
                </a:lnTo>
                <a:lnTo>
                  <a:pt x="0" y="85884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84" b="-5884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/>
          <p:nvPr/>
        </p:nvSpPr>
        <p:spPr>
          <a:xfrm>
            <a:off x="17090022" y="8940714"/>
            <a:ext cx="1436470" cy="1885582"/>
          </a:xfrm>
          <a:custGeom>
            <a:avLst/>
            <a:gdLst/>
            <a:ahLst/>
            <a:cxnLst/>
            <a:rect l="l" t="t" r="r" b="b"/>
            <a:pathLst>
              <a:path w="1436470" h="1885582">
                <a:moveTo>
                  <a:pt x="0" y="0"/>
                </a:moveTo>
                <a:lnTo>
                  <a:pt x="1436470" y="0"/>
                </a:lnTo>
                <a:lnTo>
                  <a:pt x="1436470" y="1885582"/>
                </a:lnTo>
                <a:lnTo>
                  <a:pt x="0" y="18855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5" name="Image 14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D80AA490-7CEC-6C2F-3A34-F8D45388C9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7" y="180755"/>
            <a:ext cx="2971015" cy="1317233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56C4F534-D4A9-D534-A46C-D6D7C7C1CA6C}"/>
              </a:ext>
            </a:extLst>
          </p:cNvPr>
          <p:cNvSpPr txBox="1"/>
          <p:nvPr/>
        </p:nvSpPr>
        <p:spPr>
          <a:xfrm>
            <a:off x="5105400" y="163561"/>
            <a:ext cx="14104925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27"/>
              </a:lnSpc>
            </a:pPr>
            <a:r>
              <a:rPr lang="en-US" sz="8523" dirty="0">
                <a:solidFill>
                  <a:srgbClr val="2C3176"/>
                </a:solidFill>
                <a:latin typeface="Marianne 1"/>
              </a:rPr>
              <a:t>Des </a:t>
            </a:r>
            <a:r>
              <a:rPr lang="en-US" sz="8523" dirty="0" err="1">
                <a:solidFill>
                  <a:srgbClr val="2C3176"/>
                </a:solidFill>
                <a:latin typeface="Marianne 1"/>
              </a:rPr>
              <a:t>moyens</a:t>
            </a:r>
            <a:r>
              <a:rPr lang="en-US" sz="8523" dirty="0">
                <a:solidFill>
                  <a:srgbClr val="2C3176"/>
                </a:solidFill>
                <a:latin typeface="Marianne 1"/>
              </a:rPr>
              <a:t> </a:t>
            </a:r>
            <a:r>
              <a:rPr lang="en-US" sz="8523" dirty="0" err="1">
                <a:solidFill>
                  <a:srgbClr val="2C3176"/>
                </a:solidFill>
                <a:latin typeface="Marianne 1"/>
              </a:rPr>
              <a:t>dédiés</a:t>
            </a:r>
            <a:endParaRPr lang="en-US" sz="8523" dirty="0">
              <a:solidFill>
                <a:srgbClr val="2C3176"/>
              </a:solidFill>
              <a:latin typeface="Marianne 1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1299C82-1EC0-5B08-ABFA-8F2F34BB2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68" y="2171700"/>
            <a:ext cx="7991475" cy="745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90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16611600" y="8090096"/>
            <a:ext cx="1436470" cy="1885582"/>
          </a:xfrm>
          <a:custGeom>
            <a:avLst/>
            <a:gdLst/>
            <a:ahLst/>
            <a:cxnLst/>
            <a:rect l="l" t="t" r="r" b="b"/>
            <a:pathLst>
              <a:path w="1436470" h="1885582">
                <a:moveTo>
                  <a:pt x="0" y="0"/>
                </a:moveTo>
                <a:lnTo>
                  <a:pt x="1436470" y="0"/>
                </a:lnTo>
                <a:lnTo>
                  <a:pt x="1436470" y="1885582"/>
                </a:lnTo>
                <a:lnTo>
                  <a:pt x="0" y="1885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5" name="Image 14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D80AA490-7CEC-6C2F-3A34-F8D45388C9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7" y="180755"/>
            <a:ext cx="2971015" cy="1317233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56C4F534-D4A9-D534-A46C-D6D7C7C1CA6C}"/>
              </a:ext>
            </a:extLst>
          </p:cNvPr>
          <p:cNvSpPr txBox="1"/>
          <p:nvPr/>
        </p:nvSpPr>
        <p:spPr>
          <a:xfrm>
            <a:off x="2911719" y="1681353"/>
            <a:ext cx="14786328" cy="1185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27"/>
              </a:lnSpc>
            </a:pPr>
            <a:r>
              <a:rPr lang="fr-FR" sz="7200" dirty="0">
                <a:solidFill>
                  <a:srgbClr val="2C3176"/>
                </a:solidFill>
                <a:latin typeface="Marianne 1"/>
              </a:rPr>
              <a:t>F</a:t>
            </a:r>
            <a:r>
              <a:rPr lang="fr-FR" sz="7200" cap="all" dirty="0">
                <a:solidFill>
                  <a:srgbClr val="2C3176"/>
                </a:solidFill>
                <a:latin typeface="Marianne 1"/>
              </a:rPr>
              <a:t>rance</a:t>
            </a:r>
            <a:r>
              <a:rPr lang="fr-FR" sz="7200" dirty="0">
                <a:solidFill>
                  <a:srgbClr val="2C3176"/>
                </a:solidFill>
                <a:latin typeface="Marianne 1"/>
              </a:rPr>
              <a:t> 2030</a:t>
            </a:r>
            <a:endParaRPr lang="en-US" sz="7200" dirty="0">
              <a:solidFill>
                <a:srgbClr val="2C3176"/>
              </a:solidFill>
              <a:latin typeface="Marianne 1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9FC137-433F-2E8D-9980-2C99207AC6FB}"/>
              </a:ext>
            </a:extLst>
          </p:cNvPr>
          <p:cNvSpPr/>
          <p:nvPr/>
        </p:nvSpPr>
        <p:spPr>
          <a:xfrm>
            <a:off x="1066800" y="9334500"/>
            <a:ext cx="1066800" cy="641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849465-0F26-1BDD-AE9E-FF4C64AA5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059" y="3173702"/>
            <a:ext cx="15575882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87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16611600" y="8090096"/>
            <a:ext cx="1436470" cy="1885582"/>
          </a:xfrm>
          <a:custGeom>
            <a:avLst/>
            <a:gdLst/>
            <a:ahLst/>
            <a:cxnLst/>
            <a:rect l="l" t="t" r="r" b="b"/>
            <a:pathLst>
              <a:path w="1436470" h="1885582">
                <a:moveTo>
                  <a:pt x="0" y="0"/>
                </a:moveTo>
                <a:lnTo>
                  <a:pt x="1436470" y="0"/>
                </a:lnTo>
                <a:lnTo>
                  <a:pt x="1436470" y="1885582"/>
                </a:lnTo>
                <a:lnTo>
                  <a:pt x="0" y="1885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5" name="Image 14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D80AA490-7CEC-6C2F-3A34-F8D45388C9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7" y="180755"/>
            <a:ext cx="2971015" cy="1317233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56C4F534-D4A9-D534-A46C-D6D7C7C1CA6C}"/>
              </a:ext>
            </a:extLst>
          </p:cNvPr>
          <p:cNvSpPr txBox="1"/>
          <p:nvPr/>
        </p:nvSpPr>
        <p:spPr>
          <a:xfrm>
            <a:off x="2911719" y="1681353"/>
            <a:ext cx="14786328" cy="1185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27"/>
              </a:lnSpc>
            </a:pPr>
            <a:r>
              <a:rPr lang="fr-FR" sz="7200" dirty="0">
                <a:solidFill>
                  <a:srgbClr val="2C3176"/>
                </a:solidFill>
                <a:latin typeface="Marianne 1"/>
              </a:rPr>
              <a:t>F</a:t>
            </a:r>
            <a:r>
              <a:rPr lang="fr-FR" sz="7200" cap="all" dirty="0">
                <a:solidFill>
                  <a:srgbClr val="2C3176"/>
                </a:solidFill>
                <a:latin typeface="Marianne 1"/>
              </a:rPr>
              <a:t>rance</a:t>
            </a:r>
            <a:r>
              <a:rPr lang="fr-FR" sz="7200" dirty="0">
                <a:solidFill>
                  <a:srgbClr val="2C3176"/>
                </a:solidFill>
                <a:latin typeface="Marianne 1"/>
              </a:rPr>
              <a:t> 2030 volet national</a:t>
            </a:r>
            <a:endParaRPr lang="en-US" sz="7200" dirty="0">
              <a:solidFill>
                <a:srgbClr val="2C3176"/>
              </a:solidFill>
              <a:latin typeface="Marianne 1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9FC137-433F-2E8D-9980-2C99207AC6FB}"/>
              </a:ext>
            </a:extLst>
          </p:cNvPr>
          <p:cNvSpPr/>
          <p:nvPr/>
        </p:nvSpPr>
        <p:spPr>
          <a:xfrm>
            <a:off x="1066800" y="9334500"/>
            <a:ext cx="1066800" cy="641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2F478FD-25DD-7706-4C2B-2BCF5C4BC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467100"/>
            <a:ext cx="15296642" cy="534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9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16611600" y="8090096"/>
            <a:ext cx="1436470" cy="1885582"/>
          </a:xfrm>
          <a:custGeom>
            <a:avLst/>
            <a:gdLst/>
            <a:ahLst/>
            <a:cxnLst/>
            <a:rect l="l" t="t" r="r" b="b"/>
            <a:pathLst>
              <a:path w="1436470" h="1885582">
                <a:moveTo>
                  <a:pt x="0" y="0"/>
                </a:moveTo>
                <a:lnTo>
                  <a:pt x="1436470" y="0"/>
                </a:lnTo>
                <a:lnTo>
                  <a:pt x="1436470" y="1885582"/>
                </a:lnTo>
                <a:lnTo>
                  <a:pt x="0" y="1885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5" name="Image 14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D80AA490-7CEC-6C2F-3A34-F8D45388C9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7" y="180755"/>
            <a:ext cx="2971015" cy="1317233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56C4F534-D4A9-D534-A46C-D6D7C7C1CA6C}"/>
              </a:ext>
            </a:extLst>
          </p:cNvPr>
          <p:cNvSpPr txBox="1"/>
          <p:nvPr/>
        </p:nvSpPr>
        <p:spPr>
          <a:xfrm>
            <a:off x="2911719" y="1681353"/>
            <a:ext cx="14786328" cy="1185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27"/>
              </a:lnSpc>
            </a:pPr>
            <a:r>
              <a:rPr lang="fr-FR" sz="7200" dirty="0">
                <a:solidFill>
                  <a:srgbClr val="2C3176"/>
                </a:solidFill>
                <a:latin typeface="Marianne 1"/>
              </a:rPr>
              <a:t>F</a:t>
            </a:r>
            <a:r>
              <a:rPr lang="fr-FR" sz="7200" cap="all" dirty="0">
                <a:solidFill>
                  <a:srgbClr val="2C3176"/>
                </a:solidFill>
                <a:latin typeface="Marianne 1"/>
              </a:rPr>
              <a:t>rance</a:t>
            </a:r>
            <a:r>
              <a:rPr lang="fr-FR" sz="7200" dirty="0">
                <a:solidFill>
                  <a:srgbClr val="2C3176"/>
                </a:solidFill>
                <a:latin typeface="Marianne 1"/>
              </a:rPr>
              <a:t> 2030 volet national</a:t>
            </a:r>
            <a:endParaRPr lang="en-US" sz="7200" dirty="0">
              <a:solidFill>
                <a:srgbClr val="2C3176"/>
              </a:solidFill>
              <a:latin typeface="Marianne 1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9FC137-433F-2E8D-9980-2C99207AC6FB}"/>
              </a:ext>
            </a:extLst>
          </p:cNvPr>
          <p:cNvSpPr/>
          <p:nvPr/>
        </p:nvSpPr>
        <p:spPr>
          <a:xfrm>
            <a:off x="1066800" y="9334500"/>
            <a:ext cx="1066800" cy="641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0A6814-0086-AD42-DA44-EA769319A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904970"/>
            <a:ext cx="12344400" cy="54673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6BB23A0-7E22-E712-2253-AA0D4B77E871}"/>
              </a:ext>
            </a:extLst>
          </p:cNvPr>
          <p:cNvSpPr txBox="1"/>
          <p:nvPr/>
        </p:nvSpPr>
        <p:spPr>
          <a:xfrm>
            <a:off x="3352800" y="8848220"/>
            <a:ext cx="11963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u="sng" dirty="0">
                <a:solidFill>
                  <a:srgbClr val="002060"/>
                </a:solidFill>
              </a:rPr>
              <a:t>https://www.info.gouv.fr/france-2030/appels-a-candidatures</a:t>
            </a:r>
          </a:p>
        </p:txBody>
      </p:sp>
    </p:spTree>
    <p:extLst>
      <p:ext uri="{BB962C8B-B14F-4D97-AF65-F5344CB8AC3E}">
        <p14:creationId xmlns:p14="http://schemas.microsoft.com/office/powerpoint/2010/main" val="143183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97</Words>
  <Application>Microsoft Office PowerPoint</Application>
  <PresentationFormat>Personnalisé</PresentationFormat>
  <Paragraphs>17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Marianne 1</vt:lpstr>
      <vt:lpstr>Marianne 3</vt:lpstr>
      <vt:lpstr>Arial</vt:lpstr>
      <vt:lpstr>Marianne 4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TI_PPT_personnalisable</dc:title>
  <dc:creator>PLOTON Hubert</dc:creator>
  <cp:lastModifiedBy>PLOTON Hubert</cp:lastModifiedBy>
  <cp:revision>30</cp:revision>
  <dcterms:created xsi:type="dcterms:W3CDTF">2006-08-16T00:00:00Z</dcterms:created>
  <dcterms:modified xsi:type="dcterms:W3CDTF">2024-10-17T09:25:20Z</dcterms:modified>
  <dc:identifier>DAF65zoIYVY</dc:identifier>
</cp:coreProperties>
</file>